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66" r:id="rId6"/>
  </p:sldMasterIdLst>
  <p:notesMasterIdLst>
    <p:notesMasterId r:id="rId35"/>
  </p:notesMasterIdLst>
  <p:sldIdLst>
    <p:sldId id="257" r:id="rId7"/>
    <p:sldId id="258" r:id="rId8"/>
    <p:sldId id="259" r:id="rId9"/>
    <p:sldId id="287" r:id="rId10"/>
    <p:sldId id="283" r:id="rId11"/>
    <p:sldId id="261" r:id="rId12"/>
    <p:sldId id="262" r:id="rId13"/>
    <p:sldId id="282" r:id="rId14"/>
    <p:sldId id="263" r:id="rId15"/>
    <p:sldId id="264" r:id="rId16"/>
    <p:sldId id="284" r:id="rId17"/>
    <p:sldId id="266" r:id="rId18"/>
    <p:sldId id="267" r:id="rId19"/>
    <p:sldId id="268" r:id="rId20"/>
    <p:sldId id="269" r:id="rId21"/>
    <p:sldId id="270" r:id="rId22"/>
    <p:sldId id="271" r:id="rId23"/>
    <p:sldId id="272" r:id="rId24"/>
    <p:sldId id="273" r:id="rId25"/>
    <p:sldId id="274" r:id="rId26"/>
    <p:sldId id="276" r:id="rId27"/>
    <p:sldId id="275" r:id="rId28"/>
    <p:sldId id="285" r:id="rId29"/>
    <p:sldId id="286" r:id="rId30"/>
    <p:sldId id="278" r:id="rId31"/>
    <p:sldId id="279" r:id="rId32"/>
    <p:sldId id="280" r:id="rId33"/>
    <p:sldId id="281"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2162BC-9098-4F7A-BD73-0F451CA292E1}" v="1114" dt="2022-06-10T21:32:27.583"/>
    <p1510:client id="{DBC0F76A-C3D0-44F0-AF8C-92A6F417A8AE}" v="4" dt="2022-06-13T14:59:11.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4" autoAdjust="0"/>
    <p:restoredTop sz="81474" autoAdjust="0"/>
  </p:normalViewPr>
  <p:slideViewPr>
    <p:cSldViewPr snapToGrid="0">
      <p:cViewPr varScale="1">
        <p:scale>
          <a:sx n="99" d="100"/>
          <a:sy n="99" d="100"/>
        </p:scale>
        <p:origin x="6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LIN, MICHELLE L GS-07 USAF AMC 19 FSS/FSCA" userId="S::michelle.caslin.1@us.af.mil::6739dd1b-ef9a-41bb-a2e7-3aecd4a0b05b" providerId="AD" clId="Web-{B22162BC-9098-4F7A-BD73-0F451CA292E1}"/>
    <pc:docChg chg="modSld">
      <pc:chgData name="CASLIN, MICHELLE L GS-07 USAF AMC 19 FSS/FSCA" userId="S::michelle.caslin.1@us.af.mil::6739dd1b-ef9a-41bb-a2e7-3aecd4a0b05b" providerId="AD" clId="Web-{B22162BC-9098-4F7A-BD73-0F451CA292E1}" dt="2022-06-10T21:32:27.568" v="677" actId="20577"/>
      <pc:docMkLst>
        <pc:docMk/>
      </pc:docMkLst>
      <pc:sldChg chg="modSp">
        <pc:chgData name="CASLIN, MICHELLE L GS-07 USAF AMC 19 FSS/FSCA" userId="S::michelle.caslin.1@us.af.mil::6739dd1b-ef9a-41bb-a2e7-3aecd4a0b05b" providerId="AD" clId="Web-{B22162BC-9098-4F7A-BD73-0F451CA292E1}" dt="2022-06-10T20:32:56.803" v="28" actId="20577"/>
        <pc:sldMkLst>
          <pc:docMk/>
          <pc:sldMk cId="2876442037" sldId="258"/>
        </pc:sldMkLst>
        <pc:spChg chg="mod">
          <ac:chgData name="CASLIN, MICHELLE L GS-07 USAF AMC 19 FSS/FSCA" userId="S::michelle.caslin.1@us.af.mil::6739dd1b-ef9a-41bb-a2e7-3aecd4a0b05b" providerId="AD" clId="Web-{B22162BC-9098-4F7A-BD73-0F451CA292E1}" dt="2022-06-10T20:32:56.803" v="28" actId="20577"/>
          <ac:spMkLst>
            <pc:docMk/>
            <pc:sldMk cId="2876442037" sldId="258"/>
            <ac:spMk id="3" creationId="{00000000-0000-0000-0000-000000000000}"/>
          </ac:spMkLst>
        </pc:spChg>
        <pc:spChg chg="mod">
          <ac:chgData name="CASLIN, MICHELLE L GS-07 USAF AMC 19 FSS/FSCA" userId="S::michelle.caslin.1@us.af.mil::6739dd1b-ef9a-41bb-a2e7-3aecd4a0b05b" providerId="AD" clId="Web-{B22162BC-9098-4F7A-BD73-0F451CA292E1}" dt="2022-06-10T20:32:51.772" v="26" actId="20577"/>
          <ac:spMkLst>
            <pc:docMk/>
            <pc:sldMk cId="2876442037" sldId="258"/>
            <ac:spMk id="4" creationId="{00000000-0000-0000-0000-000000000000}"/>
          </ac:spMkLst>
        </pc:spChg>
      </pc:sldChg>
      <pc:sldChg chg="modSp">
        <pc:chgData name="CASLIN, MICHELLE L GS-07 USAF AMC 19 FSS/FSCA" userId="S::michelle.caslin.1@us.af.mil::6739dd1b-ef9a-41bb-a2e7-3aecd4a0b05b" providerId="AD" clId="Web-{B22162BC-9098-4F7A-BD73-0F451CA292E1}" dt="2022-06-10T20:33:13.710" v="32" actId="20577"/>
        <pc:sldMkLst>
          <pc:docMk/>
          <pc:sldMk cId="2205913731" sldId="259"/>
        </pc:sldMkLst>
        <pc:spChg chg="mod">
          <ac:chgData name="CASLIN, MICHELLE L GS-07 USAF AMC 19 FSS/FSCA" userId="S::michelle.caslin.1@us.af.mil::6739dd1b-ef9a-41bb-a2e7-3aecd4a0b05b" providerId="AD" clId="Web-{B22162BC-9098-4F7A-BD73-0F451CA292E1}" dt="2022-06-10T20:33:13.710" v="32" actId="20577"/>
          <ac:spMkLst>
            <pc:docMk/>
            <pc:sldMk cId="2205913731" sldId="259"/>
            <ac:spMk id="3" creationId="{00000000-0000-0000-0000-000000000000}"/>
          </ac:spMkLst>
        </pc:spChg>
      </pc:sldChg>
      <pc:sldChg chg="modSp">
        <pc:chgData name="CASLIN, MICHELLE L GS-07 USAF AMC 19 FSS/FSCA" userId="S::michelle.caslin.1@us.af.mil::6739dd1b-ef9a-41bb-a2e7-3aecd4a0b05b" providerId="AD" clId="Web-{B22162BC-9098-4F7A-BD73-0F451CA292E1}" dt="2022-06-10T20:33:22.444" v="34" actId="20577"/>
        <pc:sldMkLst>
          <pc:docMk/>
          <pc:sldMk cId="481318545" sldId="260"/>
        </pc:sldMkLst>
        <pc:spChg chg="mod">
          <ac:chgData name="CASLIN, MICHELLE L GS-07 USAF AMC 19 FSS/FSCA" userId="S::michelle.caslin.1@us.af.mil::6739dd1b-ef9a-41bb-a2e7-3aecd4a0b05b" providerId="AD" clId="Web-{B22162BC-9098-4F7A-BD73-0F451CA292E1}" dt="2022-06-10T20:33:22.444" v="34" actId="20577"/>
          <ac:spMkLst>
            <pc:docMk/>
            <pc:sldMk cId="481318545" sldId="260"/>
            <ac:spMk id="3" creationId="{00000000-0000-0000-0000-000000000000}"/>
          </ac:spMkLst>
        </pc:spChg>
      </pc:sldChg>
      <pc:sldChg chg="modSp">
        <pc:chgData name="CASLIN, MICHELLE L GS-07 USAF AMC 19 FSS/FSCA" userId="S::michelle.caslin.1@us.af.mil::6739dd1b-ef9a-41bb-a2e7-3aecd4a0b05b" providerId="AD" clId="Web-{B22162BC-9098-4F7A-BD73-0F451CA292E1}" dt="2022-06-10T20:34:20.195" v="61" actId="20577"/>
        <pc:sldMkLst>
          <pc:docMk/>
          <pc:sldMk cId="627588255" sldId="261"/>
        </pc:sldMkLst>
        <pc:spChg chg="mod">
          <ac:chgData name="CASLIN, MICHELLE L GS-07 USAF AMC 19 FSS/FSCA" userId="S::michelle.caslin.1@us.af.mil::6739dd1b-ef9a-41bb-a2e7-3aecd4a0b05b" providerId="AD" clId="Web-{B22162BC-9098-4F7A-BD73-0F451CA292E1}" dt="2022-06-10T20:33:45.523" v="39" actId="20577"/>
          <ac:spMkLst>
            <pc:docMk/>
            <pc:sldMk cId="627588255" sldId="261"/>
            <ac:spMk id="3" creationId="{00000000-0000-0000-0000-000000000000}"/>
          </ac:spMkLst>
        </pc:spChg>
        <pc:spChg chg="mod">
          <ac:chgData name="CASLIN, MICHELLE L GS-07 USAF AMC 19 FSS/FSCA" userId="S::michelle.caslin.1@us.af.mil::6739dd1b-ef9a-41bb-a2e7-3aecd4a0b05b" providerId="AD" clId="Web-{B22162BC-9098-4F7A-BD73-0F451CA292E1}" dt="2022-06-10T20:34:20.195" v="61" actId="20577"/>
          <ac:spMkLst>
            <pc:docMk/>
            <pc:sldMk cId="627588255" sldId="261"/>
            <ac:spMk id="4" creationId="{00000000-0000-0000-0000-000000000000}"/>
          </ac:spMkLst>
        </pc:spChg>
      </pc:sldChg>
      <pc:sldChg chg="modSp">
        <pc:chgData name="CASLIN, MICHELLE L GS-07 USAF AMC 19 FSS/FSCA" userId="S::michelle.caslin.1@us.af.mil::6739dd1b-ef9a-41bb-a2e7-3aecd4a0b05b" providerId="AD" clId="Web-{B22162BC-9098-4F7A-BD73-0F451CA292E1}" dt="2022-06-10T20:34:39.712" v="76" actId="20577"/>
        <pc:sldMkLst>
          <pc:docMk/>
          <pc:sldMk cId="267086716" sldId="262"/>
        </pc:sldMkLst>
        <pc:spChg chg="mod">
          <ac:chgData name="CASLIN, MICHELLE L GS-07 USAF AMC 19 FSS/FSCA" userId="S::michelle.caslin.1@us.af.mil::6739dd1b-ef9a-41bb-a2e7-3aecd4a0b05b" providerId="AD" clId="Web-{B22162BC-9098-4F7A-BD73-0F451CA292E1}" dt="2022-06-10T20:34:39.712" v="76" actId="20577"/>
          <ac:spMkLst>
            <pc:docMk/>
            <pc:sldMk cId="267086716" sldId="262"/>
            <ac:spMk id="3" creationId="{00000000-0000-0000-0000-000000000000}"/>
          </ac:spMkLst>
        </pc:spChg>
      </pc:sldChg>
      <pc:sldChg chg="modSp">
        <pc:chgData name="CASLIN, MICHELLE L GS-07 USAF AMC 19 FSS/FSCA" userId="S::michelle.caslin.1@us.af.mil::6739dd1b-ef9a-41bb-a2e7-3aecd4a0b05b" providerId="AD" clId="Web-{B22162BC-9098-4F7A-BD73-0F451CA292E1}" dt="2022-06-10T20:34:58.024" v="100" actId="20577"/>
        <pc:sldMkLst>
          <pc:docMk/>
          <pc:sldMk cId="3002033580" sldId="263"/>
        </pc:sldMkLst>
        <pc:spChg chg="mod">
          <ac:chgData name="CASLIN, MICHELLE L GS-07 USAF AMC 19 FSS/FSCA" userId="S::michelle.caslin.1@us.af.mil::6739dd1b-ef9a-41bb-a2e7-3aecd4a0b05b" providerId="AD" clId="Web-{B22162BC-9098-4F7A-BD73-0F451CA292E1}" dt="2022-06-10T20:34:58.024" v="100" actId="20577"/>
          <ac:spMkLst>
            <pc:docMk/>
            <pc:sldMk cId="3002033580" sldId="263"/>
            <ac:spMk id="3" creationId="{00000000-0000-0000-0000-000000000000}"/>
          </ac:spMkLst>
        </pc:spChg>
      </pc:sldChg>
      <pc:sldChg chg="modSp">
        <pc:chgData name="CASLIN, MICHELLE L GS-07 USAF AMC 19 FSS/FSCA" userId="S::michelle.caslin.1@us.af.mil::6739dd1b-ef9a-41bb-a2e7-3aecd4a0b05b" providerId="AD" clId="Web-{B22162BC-9098-4F7A-BD73-0F451CA292E1}" dt="2022-06-10T20:35:10.837" v="117" actId="20577"/>
        <pc:sldMkLst>
          <pc:docMk/>
          <pc:sldMk cId="3090890198" sldId="264"/>
        </pc:sldMkLst>
        <pc:spChg chg="mod">
          <ac:chgData name="CASLIN, MICHELLE L GS-07 USAF AMC 19 FSS/FSCA" userId="S::michelle.caslin.1@us.af.mil::6739dd1b-ef9a-41bb-a2e7-3aecd4a0b05b" providerId="AD" clId="Web-{B22162BC-9098-4F7A-BD73-0F451CA292E1}" dt="2022-06-10T20:35:10.837" v="117" actId="20577"/>
          <ac:spMkLst>
            <pc:docMk/>
            <pc:sldMk cId="3090890198" sldId="264"/>
            <ac:spMk id="3" creationId="{00000000-0000-0000-0000-000000000000}"/>
          </ac:spMkLst>
        </pc:spChg>
      </pc:sldChg>
      <pc:sldChg chg="modSp">
        <pc:chgData name="CASLIN, MICHELLE L GS-07 USAF AMC 19 FSS/FSCA" userId="S::michelle.caslin.1@us.af.mil::6739dd1b-ef9a-41bb-a2e7-3aecd4a0b05b" providerId="AD" clId="Web-{B22162BC-9098-4F7A-BD73-0F451CA292E1}" dt="2022-06-10T20:35:21.072" v="129" actId="20577"/>
        <pc:sldMkLst>
          <pc:docMk/>
          <pc:sldMk cId="1163619725" sldId="265"/>
        </pc:sldMkLst>
        <pc:spChg chg="mod">
          <ac:chgData name="CASLIN, MICHELLE L GS-07 USAF AMC 19 FSS/FSCA" userId="S::michelle.caslin.1@us.af.mil::6739dd1b-ef9a-41bb-a2e7-3aecd4a0b05b" providerId="AD" clId="Web-{B22162BC-9098-4F7A-BD73-0F451CA292E1}" dt="2022-06-10T20:35:21.072" v="129" actId="20577"/>
          <ac:spMkLst>
            <pc:docMk/>
            <pc:sldMk cId="1163619725" sldId="265"/>
            <ac:spMk id="3" creationId="{00000000-0000-0000-0000-000000000000}"/>
          </ac:spMkLst>
        </pc:spChg>
      </pc:sldChg>
      <pc:sldChg chg="modSp">
        <pc:chgData name="CASLIN, MICHELLE L GS-07 USAF AMC 19 FSS/FSCA" userId="S::michelle.caslin.1@us.af.mil::6739dd1b-ef9a-41bb-a2e7-3aecd4a0b05b" providerId="AD" clId="Web-{B22162BC-9098-4F7A-BD73-0F451CA292E1}" dt="2022-06-10T20:35:30.650" v="138" actId="20577"/>
        <pc:sldMkLst>
          <pc:docMk/>
          <pc:sldMk cId="2909623107" sldId="266"/>
        </pc:sldMkLst>
        <pc:spChg chg="mod">
          <ac:chgData name="CASLIN, MICHELLE L GS-07 USAF AMC 19 FSS/FSCA" userId="S::michelle.caslin.1@us.af.mil::6739dd1b-ef9a-41bb-a2e7-3aecd4a0b05b" providerId="AD" clId="Web-{B22162BC-9098-4F7A-BD73-0F451CA292E1}" dt="2022-06-10T20:35:30.650" v="138" actId="20577"/>
          <ac:spMkLst>
            <pc:docMk/>
            <pc:sldMk cId="2909623107" sldId="266"/>
            <ac:spMk id="3" creationId="{00000000-0000-0000-0000-000000000000}"/>
          </ac:spMkLst>
        </pc:spChg>
      </pc:sldChg>
      <pc:sldChg chg="modSp">
        <pc:chgData name="CASLIN, MICHELLE L GS-07 USAF AMC 19 FSS/FSCA" userId="S::michelle.caslin.1@us.af.mil::6739dd1b-ef9a-41bb-a2e7-3aecd4a0b05b" providerId="AD" clId="Web-{B22162BC-9098-4F7A-BD73-0F451CA292E1}" dt="2022-06-10T20:35:39.385" v="148" actId="20577"/>
        <pc:sldMkLst>
          <pc:docMk/>
          <pc:sldMk cId="2653447751" sldId="267"/>
        </pc:sldMkLst>
        <pc:spChg chg="mod">
          <ac:chgData name="CASLIN, MICHELLE L GS-07 USAF AMC 19 FSS/FSCA" userId="S::michelle.caslin.1@us.af.mil::6739dd1b-ef9a-41bb-a2e7-3aecd4a0b05b" providerId="AD" clId="Web-{B22162BC-9098-4F7A-BD73-0F451CA292E1}" dt="2022-06-10T20:35:39.385" v="148" actId="20577"/>
          <ac:spMkLst>
            <pc:docMk/>
            <pc:sldMk cId="2653447751" sldId="267"/>
            <ac:spMk id="3" creationId="{00000000-0000-0000-0000-000000000000}"/>
          </ac:spMkLst>
        </pc:spChg>
      </pc:sldChg>
      <pc:sldChg chg="modSp">
        <pc:chgData name="CASLIN, MICHELLE L GS-07 USAF AMC 19 FSS/FSCA" userId="S::michelle.caslin.1@us.af.mil::6739dd1b-ef9a-41bb-a2e7-3aecd4a0b05b" providerId="AD" clId="Web-{B22162BC-9098-4F7A-BD73-0F451CA292E1}" dt="2022-06-10T20:35:47.635" v="159" actId="20577"/>
        <pc:sldMkLst>
          <pc:docMk/>
          <pc:sldMk cId="2112847317" sldId="268"/>
        </pc:sldMkLst>
        <pc:spChg chg="mod">
          <ac:chgData name="CASLIN, MICHELLE L GS-07 USAF AMC 19 FSS/FSCA" userId="S::michelle.caslin.1@us.af.mil::6739dd1b-ef9a-41bb-a2e7-3aecd4a0b05b" providerId="AD" clId="Web-{B22162BC-9098-4F7A-BD73-0F451CA292E1}" dt="2022-06-10T20:35:47.635" v="159" actId="20577"/>
          <ac:spMkLst>
            <pc:docMk/>
            <pc:sldMk cId="2112847317" sldId="268"/>
            <ac:spMk id="3" creationId="{00000000-0000-0000-0000-000000000000}"/>
          </ac:spMkLst>
        </pc:spChg>
      </pc:sldChg>
      <pc:sldChg chg="modSp">
        <pc:chgData name="CASLIN, MICHELLE L GS-07 USAF AMC 19 FSS/FSCA" userId="S::michelle.caslin.1@us.af.mil::6739dd1b-ef9a-41bb-a2e7-3aecd4a0b05b" providerId="AD" clId="Web-{B22162BC-9098-4F7A-BD73-0F451CA292E1}" dt="2022-06-10T20:35:56.276" v="170" actId="20577"/>
        <pc:sldMkLst>
          <pc:docMk/>
          <pc:sldMk cId="2222745145" sldId="269"/>
        </pc:sldMkLst>
        <pc:spChg chg="mod">
          <ac:chgData name="CASLIN, MICHELLE L GS-07 USAF AMC 19 FSS/FSCA" userId="S::michelle.caslin.1@us.af.mil::6739dd1b-ef9a-41bb-a2e7-3aecd4a0b05b" providerId="AD" clId="Web-{B22162BC-9098-4F7A-BD73-0F451CA292E1}" dt="2022-06-10T20:35:56.276" v="170" actId="20577"/>
          <ac:spMkLst>
            <pc:docMk/>
            <pc:sldMk cId="2222745145" sldId="269"/>
            <ac:spMk id="3" creationId="{00000000-0000-0000-0000-000000000000}"/>
          </ac:spMkLst>
        </pc:spChg>
      </pc:sldChg>
      <pc:sldChg chg="modSp">
        <pc:chgData name="CASLIN, MICHELLE L GS-07 USAF AMC 19 FSS/FSCA" userId="S::michelle.caslin.1@us.af.mil::6739dd1b-ef9a-41bb-a2e7-3aecd4a0b05b" providerId="AD" clId="Web-{B22162BC-9098-4F7A-BD73-0F451CA292E1}" dt="2022-06-10T20:36:18.667" v="184" actId="1076"/>
        <pc:sldMkLst>
          <pc:docMk/>
          <pc:sldMk cId="1771620749" sldId="270"/>
        </pc:sldMkLst>
        <pc:spChg chg="mod">
          <ac:chgData name="CASLIN, MICHELLE L GS-07 USAF AMC 19 FSS/FSCA" userId="S::michelle.caslin.1@us.af.mil::6739dd1b-ef9a-41bb-a2e7-3aecd4a0b05b" providerId="AD" clId="Web-{B22162BC-9098-4F7A-BD73-0F451CA292E1}" dt="2022-06-10T20:36:11.448" v="182" actId="20577"/>
          <ac:spMkLst>
            <pc:docMk/>
            <pc:sldMk cId="1771620749" sldId="270"/>
            <ac:spMk id="3" creationId="{00000000-0000-0000-0000-000000000000}"/>
          </ac:spMkLst>
        </pc:spChg>
        <pc:spChg chg="mod">
          <ac:chgData name="CASLIN, MICHELLE L GS-07 USAF AMC 19 FSS/FSCA" userId="S::michelle.caslin.1@us.af.mil::6739dd1b-ef9a-41bb-a2e7-3aecd4a0b05b" providerId="AD" clId="Web-{B22162BC-9098-4F7A-BD73-0F451CA292E1}" dt="2022-06-10T20:36:18.667" v="184" actId="1076"/>
          <ac:spMkLst>
            <pc:docMk/>
            <pc:sldMk cId="1771620749" sldId="270"/>
            <ac:spMk id="5" creationId="{00000000-0000-0000-0000-000000000000}"/>
          </ac:spMkLst>
        </pc:spChg>
      </pc:sldChg>
      <pc:sldChg chg="modSp">
        <pc:chgData name="CASLIN, MICHELLE L GS-07 USAF AMC 19 FSS/FSCA" userId="S::michelle.caslin.1@us.af.mil::6739dd1b-ef9a-41bb-a2e7-3aecd4a0b05b" providerId="AD" clId="Web-{B22162BC-9098-4F7A-BD73-0F451CA292E1}" dt="2022-06-10T20:36:29.214" v="195" actId="20577"/>
        <pc:sldMkLst>
          <pc:docMk/>
          <pc:sldMk cId="2978832542" sldId="271"/>
        </pc:sldMkLst>
        <pc:spChg chg="mod">
          <ac:chgData name="CASLIN, MICHELLE L GS-07 USAF AMC 19 FSS/FSCA" userId="S::michelle.caslin.1@us.af.mil::6739dd1b-ef9a-41bb-a2e7-3aecd4a0b05b" providerId="AD" clId="Web-{B22162BC-9098-4F7A-BD73-0F451CA292E1}" dt="2022-06-10T20:36:29.214" v="195" actId="20577"/>
          <ac:spMkLst>
            <pc:docMk/>
            <pc:sldMk cId="2978832542" sldId="271"/>
            <ac:spMk id="3" creationId="{00000000-0000-0000-0000-000000000000}"/>
          </ac:spMkLst>
        </pc:spChg>
      </pc:sldChg>
      <pc:sldChg chg="modSp">
        <pc:chgData name="CASLIN, MICHELLE L GS-07 USAF AMC 19 FSS/FSCA" userId="S::michelle.caslin.1@us.af.mil::6739dd1b-ef9a-41bb-a2e7-3aecd4a0b05b" providerId="AD" clId="Web-{B22162BC-9098-4F7A-BD73-0F451CA292E1}" dt="2022-06-10T20:36:37.730" v="206" actId="20577"/>
        <pc:sldMkLst>
          <pc:docMk/>
          <pc:sldMk cId="1020606758" sldId="272"/>
        </pc:sldMkLst>
        <pc:spChg chg="mod">
          <ac:chgData name="CASLIN, MICHELLE L GS-07 USAF AMC 19 FSS/FSCA" userId="S::michelle.caslin.1@us.af.mil::6739dd1b-ef9a-41bb-a2e7-3aecd4a0b05b" providerId="AD" clId="Web-{B22162BC-9098-4F7A-BD73-0F451CA292E1}" dt="2022-06-10T20:36:37.730" v="206" actId="20577"/>
          <ac:spMkLst>
            <pc:docMk/>
            <pc:sldMk cId="1020606758" sldId="272"/>
            <ac:spMk id="3" creationId="{00000000-0000-0000-0000-000000000000}"/>
          </ac:spMkLst>
        </pc:spChg>
      </pc:sldChg>
      <pc:sldChg chg="modSp">
        <pc:chgData name="CASLIN, MICHELLE L GS-07 USAF AMC 19 FSS/FSCA" userId="S::michelle.caslin.1@us.af.mil::6739dd1b-ef9a-41bb-a2e7-3aecd4a0b05b" providerId="AD" clId="Web-{B22162BC-9098-4F7A-BD73-0F451CA292E1}" dt="2022-06-10T20:36:45.995" v="217" actId="20577"/>
        <pc:sldMkLst>
          <pc:docMk/>
          <pc:sldMk cId="3236216046" sldId="273"/>
        </pc:sldMkLst>
        <pc:spChg chg="mod">
          <ac:chgData name="CASLIN, MICHELLE L GS-07 USAF AMC 19 FSS/FSCA" userId="S::michelle.caslin.1@us.af.mil::6739dd1b-ef9a-41bb-a2e7-3aecd4a0b05b" providerId="AD" clId="Web-{B22162BC-9098-4F7A-BD73-0F451CA292E1}" dt="2022-06-10T20:36:45.995" v="217" actId="20577"/>
          <ac:spMkLst>
            <pc:docMk/>
            <pc:sldMk cId="3236216046" sldId="273"/>
            <ac:spMk id="3" creationId="{00000000-0000-0000-0000-000000000000}"/>
          </ac:spMkLst>
        </pc:spChg>
      </pc:sldChg>
      <pc:sldChg chg="modSp">
        <pc:chgData name="CASLIN, MICHELLE L GS-07 USAF AMC 19 FSS/FSCA" userId="S::michelle.caslin.1@us.af.mil::6739dd1b-ef9a-41bb-a2e7-3aecd4a0b05b" providerId="AD" clId="Web-{B22162BC-9098-4F7A-BD73-0F451CA292E1}" dt="2022-06-10T20:36:56.058" v="229" actId="20577"/>
        <pc:sldMkLst>
          <pc:docMk/>
          <pc:sldMk cId="674318870" sldId="274"/>
        </pc:sldMkLst>
        <pc:spChg chg="mod">
          <ac:chgData name="CASLIN, MICHELLE L GS-07 USAF AMC 19 FSS/FSCA" userId="S::michelle.caslin.1@us.af.mil::6739dd1b-ef9a-41bb-a2e7-3aecd4a0b05b" providerId="AD" clId="Web-{B22162BC-9098-4F7A-BD73-0F451CA292E1}" dt="2022-06-10T20:36:56.058" v="229" actId="20577"/>
          <ac:spMkLst>
            <pc:docMk/>
            <pc:sldMk cId="674318870" sldId="274"/>
            <ac:spMk id="3" creationId="{00000000-0000-0000-0000-000000000000}"/>
          </ac:spMkLst>
        </pc:spChg>
      </pc:sldChg>
      <pc:sldChg chg="modSp">
        <pc:chgData name="CASLIN, MICHELLE L GS-07 USAF AMC 19 FSS/FSCA" userId="S::michelle.caslin.1@us.af.mil::6739dd1b-ef9a-41bb-a2e7-3aecd4a0b05b" providerId="AD" clId="Web-{B22162BC-9098-4F7A-BD73-0F451CA292E1}" dt="2022-06-10T20:37:03.746" v="239" actId="20577"/>
        <pc:sldMkLst>
          <pc:docMk/>
          <pc:sldMk cId="3820134390" sldId="275"/>
        </pc:sldMkLst>
        <pc:spChg chg="mod">
          <ac:chgData name="CASLIN, MICHELLE L GS-07 USAF AMC 19 FSS/FSCA" userId="S::michelle.caslin.1@us.af.mil::6739dd1b-ef9a-41bb-a2e7-3aecd4a0b05b" providerId="AD" clId="Web-{B22162BC-9098-4F7A-BD73-0F451CA292E1}" dt="2022-06-10T20:37:03.746" v="239" actId="20577"/>
          <ac:spMkLst>
            <pc:docMk/>
            <pc:sldMk cId="3820134390" sldId="275"/>
            <ac:spMk id="3" creationId="{00000000-0000-0000-0000-000000000000}"/>
          </ac:spMkLst>
        </pc:spChg>
      </pc:sldChg>
      <pc:sldChg chg="modSp">
        <pc:chgData name="CASLIN, MICHELLE L GS-07 USAF AMC 19 FSS/FSCA" userId="S::michelle.caslin.1@us.af.mil::6739dd1b-ef9a-41bb-a2e7-3aecd4a0b05b" providerId="AD" clId="Web-{B22162BC-9098-4F7A-BD73-0F451CA292E1}" dt="2022-06-10T20:37:15.762" v="241" actId="20577"/>
        <pc:sldMkLst>
          <pc:docMk/>
          <pc:sldMk cId="610627596" sldId="276"/>
        </pc:sldMkLst>
        <pc:spChg chg="mod">
          <ac:chgData name="CASLIN, MICHELLE L GS-07 USAF AMC 19 FSS/FSCA" userId="S::michelle.caslin.1@us.af.mil::6739dd1b-ef9a-41bb-a2e7-3aecd4a0b05b" providerId="AD" clId="Web-{B22162BC-9098-4F7A-BD73-0F451CA292E1}" dt="2022-06-10T20:37:15.762" v="241" actId="20577"/>
          <ac:spMkLst>
            <pc:docMk/>
            <pc:sldMk cId="610627596" sldId="276"/>
            <ac:spMk id="3" creationId="{00000000-0000-0000-0000-000000000000}"/>
          </ac:spMkLst>
        </pc:spChg>
      </pc:sldChg>
      <pc:sldChg chg="modSp">
        <pc:chgData name="CASLIN, MICHELLE L GS-07 USAF AMC 19 FSS/FSCA" userId="S::michelle.caslin.1@us.af.mil::6739dd1b-ef9a-41bb-a2e7-3aecd4a0b05b" providerId="AD" clId="Web-{B22162BC-9098-4F7A-BD73-0F451CA292E1}" dt="2022-06-10T20:37:34.403" v="245" actId="1076"/>
        <pc:sldMkLst>
          <pc:docMk/>
          <pc:sldMk cId="2712104713" sldId="277"/>
        </pc:sldMkLst>
        <pc:spChg chg="mod">
          <ac:chgData name="CASLIN, MICHELLE L GS-07 USAF AMC 19 FSS/FSCA" userId="S::michelle.caslin.1@us.af.mil::6739dd1b-ef9a-41bb-a2e7-3aecd4a0b05b" providerId="AD" clId="Web-{B22162BC-9098-4F7A-BD73-0F451CA292E1}" dt="2022-06-10T20:37:28.871" v="244" actId="20577"/>
          <ac:spMkLst>
            <pc:docMk/>
            <pc:sldMk cId="2712104713" sldId="277"/>
            <ac:spMk id="3" creationId="{00000000-0000-0000-0000-000000000000}"/>
          </ac:spMkLst>
        </pc:spChg>
        <pc:spChg chg="mod">
          <ac:chgData name="CASLIN, MICHELLE L GS-07 USAF AMC 19 FSS/FSCA" userId="S::michelle.caslin.1@us.af.mil::6739dd1b-ef9a-41bb-a2e7-3aecd4a0b05b" providerId="AD" clId="Web-{B22162BC-9098-4F7A-BD73-0F451CA292E1}" dt="2022-06-10T20:37:34.403" v="245" actId="1076"/>
          <ac:spMkLst>
            <pc:docMk/>
            <pc:sldMk cId="2712104713" sldId="277"/>
            <ac:spMk id="4" creationId="{00000000-0000-0000-0000-000000000000}"/>
          </ac:spMkLst>
        </pc:spChg>
      </pc:sldChg>
      <pc:sldChg chg="modSp">
        <pc:chgData name="CASLIN, MICHELLE L GS-07 USAF AMC 19 FSS/FSCA" userId="S::michelle.caslin.1@us.af.mil::6739dd1b-ef9a-41bb-a2e7-3aecd4a0b05b" providerId="AD" clId="Web-{B22162BC-9098-4F7A-BD73-0F451CA292E1}" dt="2022-06-10T20:37:43.840" v="247" actId="20577"/>
        <pc:sldMkLst>
          <pc:docMk/>
          <pc:sldMk cId="2354988030" sldId="278"/>
        </pc:sldMkLst>
        <pc:spChg chg="mod">
          <ac:chgData name="CASLIN, MICHELLE L GS-07 USAF AMC 19 FSS/FSCA" userId="S::michelle.caslin.1@us.af.mil::6739dd1b-ef9a-41bb-a2e7-3aecd4a0b05b" providerId="AD" clId="Web-{B22162BC-9098-4F7A-BD73-0F451CA292E1}" dt="2022-06-10T20:37:43.840" v="247" actId="20577"/>
          <ac:spMkLst>
            <pc:docMk/>
            <pc:sldMk cId="2354988030" sldId="278"/>
            <ac:spMk id="3" creationId="{00000000-0000-0000-0000-000000000000}"/>
          </ac:spMkLst>
        </pc:spChg>
      </pc:sldChg>
      <pc:sldChg chg="addSp delSp modSp">
        <pc:chgData name="CASLIN, MICHELLE L GS-07 USAF AMC 19 FSS/FSCA" userId="S::michelle.caslin.1@us.af.mil::6739dd1b-ef9a-41bb-a2e7-3aecd4a0b05b" providerId="AD" clId="Web-{B22162BC-9098-4F7A-BD73-0F451CA292E1}" dt="2022-06-10T21:32:27.568" v="677" actId="20577"/>
        <pc:sldMkLst>
          <pc:docMk/>
          <pc:sldMk cId="1174122475" sldId="279"/>
        </pc:sldMkLst>
        <pc:spChg chg="mod">
          <ac:chgData name="CASLIN, MICHELLE L GS-07 USAF AMC 19 FSS/FSCA" userId="S::michelle.caslin.1@us.af.mil::6739dd1b-ef9a-41bb-a2e7-3aecd4a0b05b" providerId="AD" clId="Web-{B22162BC-9098-4F7A-BD73-0F451CA292E1}" dt="2022-06-10T20:38:07.372" v="253" actId="20577"/>
          <ac:spMkLst>
            <pc:docMk/>
            <pc:sldMk cId="1174122475" sldId="279"/>
            <ac:spMk id="3" creationId="{00000000-0000-0000-0000-000000000000}"/>
          </ac:spMkLst>
        </pc:spChg>
        <pc:spChg chg="add del mod">
          <ac:chgData name="CASLIN, MICHELLE L GS-07 USAF AMC 19 FSS/FSCA" userId="S::michelle.caslin.1@us.af.mil::6739dd1b-ef9a-41bb-a2e7-3aecd4a0b05b" providerId="AD" clId="Web-{B22162BC-9098-4F7A-BD73-0F451CA292E1}" dt="2022-06-10T21:32:27.568" v="677" actId="20577"/>
          <ac:spMkLst>
            <pc:docMk/>
            <pc:sldMk cId="1174122475" sldId="279"/>
            <ac:spMk id="4" creationId="{00000000-0000-0000-0000-000000000000}"/>
          </ac:spMkLst>
        </pc:spChg>
      </pc:sldChg>
      <pc:sldChg chg="modSp">
        <pc:chgData name="CASLIN, MICHELLE L GS-07 USAF AMC 19 FSS/FSCA" userId="S::michelle.caslin.1@us.af.mil::6739dd1b-ef9a-41bb-a2e7-3aecd4a0b05b" providerId="AD" clId="Web-{B22162BC-9098-4F7A-BD73-0F451CA292E1}" dt="2022-06-10T20:38:14.044" v="256" actId="20577"/>
        <pc:sldMkLst>
          <pc:docMk/>
          <pc:sldMk cId="707196078" sldId="280"/>
        </pc:sldMkLst>
        <pc:spChg chg="mod">
          <ac:chgData name="CASLIN, MICHELLE L GS-07 USAF AMC 19 FSS/FSCA" userId="S::michelle.caslin.1@us.af.mil::6739dd1b-ef9a-41bb-a2e7-3aecd4a0b05b" providerId="AD" clId="Web-{B22162BC-9098-4F7A-BD73-0F451CA292E1}" dt="2022-06-10T20:38:14.044" v="256" actId="20577"/>
          <ac:spMkLst>
            <pc:docMk/>
            <pc:sldMk cId="707196078" sldId="280"/>
            <ac:spMk id="3" creationId="{00000000-0000-0000-0000-000000000000}"/>
          </ac:spMkLst>
        </pc:spChg>
      </pc:sldChg>
      <pc:sldChg chg="modSp">
        <pc:chgData name="CASLIN, MICHELLE L GS-07 USAF AMC 19 FSS/FSCA" userId="S::michelle.caslin.1@us.af.mil::6739dd1b-ef9a-41bb-a2e7-3aecd4a0b05b" providerId="AD" clId="Web-{B22162BC-9098-4F7A-BD73-0F451CA292E1}" dt="2022-06-10T20:34:50.149" v="88" actId="20577"/>
        <pc:sldMkLst>
          <pc:docMk/>
          <pc:sldMk cId="1955571954" sldId="282"/>
        </pc:sldMkLst>
        <pc:spChg chg="mod">
          <ac:chgData name="CASLIN, MICHELLE L GS-07 USAF AMC 19 FSS/FSCA" userId="S::michelle.caslin.1@us.af.mil::6739dd1b-ef9a-41bb-a2e7-3aecd4a0b05b" providerId="AD" clId="Web-{B22162BC-9098-4F7A-BD73-0F451CA292E1}" dt="2022-06-10T20:34:50.149" v="88" actId="20577"/>
          <ac:spMkLst>
            <pc:docMk/>
            <pc:sldMk cId="1955571954" sldId="282"/>
            <ac:spMk id="3" creationId="{00000000-0000-0000-0000-000000000000}"/>
          </ac:spMkLst>
        </pc:spChg>
      </pc:sldChg>
    </pc:docChg>
  </pc:docChgLst>
  <pc:docChgLst>
    <pc:chgData name="CASLIN, MICHELLE L GS-07 USAF AMC 19 FSS/FSCA" userId="S::michelle.caslin.1@us.af.mil::6739dd1b-ef9a-41bb-a2e7-3aecd4a0b05b" providerId="AD" clId="Web-{DBC0F76A-C3D0-44F0-AF8C-92A6F417A8AE}"/>
    <pc:docChg chg="modSld">
      <pc:chgData name="CASLIN, MICHELLE L GS-07 USAF AMC 19 FSS/FSCA" userId="S::michelle.caslin.1@us.af.mil::6739dd1b-ef9a-41bb-a2e7-3aecd4a0b05b" providerId="AD" clId="Web-{DBC0F76A-C3D0-44F0-AF8C-92A6F417A8AE}" dt="2022-06-13T14:59:11.449" v="2" actId="1076"/>
      <pc:docMkLst>
        <pc:docMk/>
      </pc:docMkLst>
      <pc:sldChg chg="modSp">
        <pc:chgData name="CASLIN, MICHELLE L GS-07 USAF AMC 19 FSS/FSCA" userId="S::michelle.caslin.1@us.af.mil::6739dd1b-ef9a-41bb-a2e7-3aecd4a0b05b" providerId="AD" clId="Web-{DBC0F76A-C3D0-44F0-AF8C-92A6F417A8AE}" dt="2022-06-13T14:59:11.449" v="2" actId="1076"/>
        <pc:sldMkLst>
          <pc:docMk/>
          <pc:sldMk cId="2876442037" sldId="258"/>
        </pc:sldMkLst>
        <pc:spChg chg="mod">
          <ac:chgData name="CASLIN, MICHELLE L GS-07 USAF AMC 19 FSS/FSCA" userId="S::michelle.caslin.1@us.af.mil::6739dd1b-ef9a-41bb-a2e7-3aecd4a0b05b" providerId="AD" clId="Web-{DBC0F76A-C3D0-44F0-AF8C-92A6F417A8AE}" dt="2022-06-13T14:59:11.449" v="2" actId="1076"/>
          <ac:spMkLst>
            <pc:docMk/>
            <pc:sldMk cId="2876442037" sldId="258"/>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idx="1"/>
          </p:nvPr>
        </p:nvSpPr>
        <p:spPr>
          <a:xfrm>
            <a:off x="3971081" y="1"/>
            <a:ext cx="3037735" cy="466088"/>
          </a:xfrm>
          <a:prstGeom prst="rect">
            <a:avLst/>
          </a:prstGeom>
        </p:spPr>
        <p:txBody>
          <a:bodyPr vert="horz" lIns="91294" tIns="45647" rIns="91294" bIns="45647" rtlCol="0"/>
          <a:lstStyle>
            <a:lvl1pPr algn="r">
              <a:defRPr sz="1200"/>
            </a:lvl1pPr>
          </a:lstStyle>
          <a:p>
            <a:fld id="{7211E1B1-4537-4CA3-BA44-4E5FF569BA61}" type="datetimeFigureOut">
              <a:rPr lang="en-US" smtClean="0"/>
              <a:t>8/29/2022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294" tIns="45647" rIns="91294" bIns="45647" rtlCol="0" anchor="ctr"/>
          <a:lstStyle/>
          <a:p>
            <a:endParaRPr lang="en-US"/>
          </a:p>
        </p:txBody>
      </p:sp>
      <p:sp>
        <p:nvSpPr>
          <p:cNvPr id="5" name="Notes Placeholder 4"/>
          <p:cNvSpPr>
            <a:spLocks noGrp="1"/>
          </p:cNvSpPr>
          <p:nvPr>
            <p:ph type="body" sz="quarter" idx="3"/>
          </p:nvPr>
        </p:nvSpPr>
        <p:spPr>
          <a:xfrm>
            <a:off x="700406" y="4473813"/>
            <a:ext cx="5609588" cy="3660537"/>
          </a:xfrm>
          <a:prstGeom prst="rect">
            <a:avLst/>
          </a:prstGeom>
        </p:spPr>
        <p:txBody>
          <a:bodyPr vert="horz" lIns="91294" tIns="45647" rIns="91294" bIns="4564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a:p>
        </p:txBody>
      </p:sp>
      <p:sp>
        <p:nvSpPr>
          <p:cNvPr id="7" name="Slide Number Placeholder 6"/>
          <p:cNvSpPr>
            <a:spLocks noGrp="1"/>
          </p:cNvSpPr>
          <p:nvPr>
            <p:ph type="sldNum" sz="quarter" idx="5"/>
          </p:nvPr>
        </p:nvSpPr>
        <p:spPr>
          <a:xfrm>
            <a:off x="3971081" y="8830312"/>
            <a:ext cx="3037735" cy="466088"/>
          </a:xfrm>
          <a:prstGeom prst="rect">
            <a:avLst/>
          </a:prstGeom>
        </p:spPr>
        <p:txBody>
          <a:bodyPr vert="horz" lIns="91294" tIns="45647" rIns="91294" bIns="45647" rtlCol="0" anchor="b"/>
          <a:lstStyle>
            <a:lvl1pPr algn="r">
              <a:defRPr sz="1200"/>
            </a:lvl1pPr>
          </a:lstStyle>
          <a:p>
            <a:fld id="{93C75AD9-C9C3-4847-B9F1-345FFFED2EA9}" type="slidenum">
              <a:rPr lang="en-US" smtClean="0"/>
              <a:t>‹#›</a:t>
            </a:fld>
            <a:endParaRPr lang="en-US"/>
          </a:p>
        </p:txBody>
      </p:sp>
    </p:spTree>
    <p:extLst>
      <p:ext uri="{BB962C8B-B14F-4D97-AF65-F5344CB8AC3E}">
        <p14:creationId xmlns:p14="http://schemas.microsoft.com/office/powerpoint/2010/main" val="40892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a:t>
            </a:r>
          </a:p>
          <a:p>
            <a:endParaRPr lang="en-US" dirty="0" smtClean="0"/>
          </a:p>
          <a:p>
            <a:r>
              <a:rPr lang="en-US" dirty="0" smtClean="0"/>
              <a:t>Welcome to the AMC Team. My name is (HR Assistant Name) and I will be briefing you on a quick summary on what you’re a few policies and your benefits.</a:t>
            </a:r>
          </a:p>
          <a:p>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1</a:t>
            </a:fld>
            <a:endParaRPr lang="en-US"/>
          </a:p>
        </p:txBody>
      </p:sp>
    </p:spTree>
    <p:extLst>
      <p:ext uri="{BB962C8B-B14F-4D97-AF65-F5344CB8AC3E}">
        <p14:creationId xmlns:p14="http://schemas.microsoft.com/office/powerpoint/2010/main" val="2324916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able to use sick leave as soon as you’re accrued</a:t>
            </a:r>
            <a:r>
              <a:rPr lang="en-US" baseline="0" dirty="0" smtClean="0"/>
              <a:t> it. </a:t>
            </a:r>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11</a:t>
            </a:fld>
            <a:endParaRPr lang="en-US"/>
          </a:p>
        </p:txBody>
      </p:sp>
    </p:spTree>
    <p:extLst>
      <p:ext uri="{BB962C8B-B14F-4D97-AF65-F5344CB8AC3E}">
        <p14:creationId xmlns:p14="http://schemas.microsoft.com/office/powerpoint/2010/main" val="259960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standard approach to providing family and medical leave to Federal employees by prescribing an entitlement to a total of 12 administrative workweeks of unpaid leave during any 12-month period for certain family and medical needs. </a:t>
            </a:r>
          </a:p>
          <a:p>
            <a:endParaRPr lang="en-US" dirty="0" smtClean="0"/>
          </a:p>
          <a:p>
            <a:r>
              <a:rPr lang="en-US" dirty="0" smtClean="0"/>
              <a:t>You must have worked for the employer for at least 1250 hours in the 12 months before you take leave and work for the employer for 12 months.  </a:t>
            </a:r>
          </a:p>
          <a:p>
            <a:endParaRPr lang="en-US" dirty="0" smtClean="0"/>
          </a:p>
          <a:p>
            <a:r>
              <a:rPr lang="en-US" dirty="0" smtClean="0"/>
              <a:t>FMLA can be utilized for serious health conditions, military family leave, expanding your family or to take care of a family member (not including parents-in-law). </a:t>
            </a:r>
          </a:p>
          <a:p>
            <a:endParaRPr lang="en-US" dirty="0" smtClean="0"/>
          </a:p>
          <a:p>
            <a:r>
              <a:rPr lang="en-US" dirty="0" smtClean="0"/>
              <a:t>You may not combine the FMLA and the PPL (Paid Parental Leave) leave together.  You get to choose one or the other. </a:t>
            </a:r>
          </a:p>
          <a:p>
            <a:endParaRPr lang="en-US" dirty="0" smtClean="0"/>
          </a:p>
          <a:p>
            <a:r>
              <a:rPr lang="en-US" dirty="0" smtClean="0"/>
              <a:t>To utilize FMLA leave you must complete a packet provided by Civilian Personnel and the packet will require a physicians statement and signature.  Once received it will be sent to Mrs. Lisa Weaver, in Civilian Pay to ensure your timecard is being properly notated.</a:t>
            </a:r>
          </a:p>
          <a:p>
            <a:endParaRPr lang="en-US" dirty="0" smtClean="0"/>
          </a:p>
          <a:p>
            <a:r>
              <a:rPr lang="en-US" dirty="0" smtClean="0"/>
              <a:t>Sick</a:t>
            </a:r>
            <a:r>
              <a:rPr lang="en-US" baseline="0" dirty="0" smtClean="0"/>
              <a:t> Leave to Care for a Family Member with a Serious Health Condition is </a:t>
            </a:r>
            <a:r>
              <a:rPr lang="en-US" dirty="0" smtClean="0"/>
              <a:t>to 104 hours (13 days) of sick leave per leave year for family care and bereavement.  Authorized hours will vary depending on hours worked.</a:t>
            </a:r>
          </a:p>
          <a:p>
            <a:endParaRPr lang="en-US" baseline="0" dirty="0" smtClean="0"/>
          </a:p>
          <a:p>
            <a:r>
              <a:rPr lang="en-US" baseline="0" dirty="0" smtClean="0"/>
              <a:t>For more information visit www.grbplatform.us.af.mil</a:t>
            </a:r>
            <a:endParaRPr lang="en-US" dirty="0" smtClean="0"/>
          </a:p>
          <a:p>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12</a:t>
            </a:fld>
            <a:endParaRPr lang="en-US"/>
          </a:p>
        </p:txBody>
      </p:sp>
    </p:spTree>
    <p:extLst>
      <p:ext uri="{BB962C8B-B14F-4D97-AF65-F5344CB8AC3E}">
        <p14:creationId xmlns:p14="http://schemas.microsoft.com/office/powerpoint/2010/main" val="3075268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PPL Leave Entitlement and Usage</a:t>
            </a:r>
          </a:p>
          <a:p>
            <a:endParaRPr lang="en-US" dirty="0" smtClean="0"/>
          </a:p>
          <a:p>
            <a:r>
              <a:rPr lang="en-US" dirty="0" smtClean="0"/>
              <a:t>Entitles you, up to 12 weeks in connection with the birth, adoption or foster care placements. Must invoke FMLA unpaid leave in order to receive PPL. PPL is limited to 12 weeks and can only use within 12 months of birth or placement event. Must have 12 months of service. Obligated to work 12 weeks after the day on which the PPL concludes.</a:t>
            </a:r>
          </a:p>
          <a:p>
            <a:endParaRPr lang="en-US" dirty="0" smtClean="0"/>
          </a:p>
          <a:p>
            <a:r>
              <a:rPr lang="en-US" dirty="0" smtClean="0"/>
              <a:t>Contact Civilian Personnel Office for more information or to apply for Paid Parental Leave.</a:t>
            </a:r>
          </a:p>
          <a:p>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13</a:t>
            </a:fld>
            <a:endParaRPr lang="en-US"/>
          </a:p>
        </p:txBody>
      </p:sp>
    </p:spTree>
    <p:extLst>
      <p:ext uri="{BB962C8B-B14F-4D97-AF65-F5344CB8AC3E}">
        <p14:creationId xmlns:p14="http://schemas.microsoft.com/office/powerpoint/2010/main" val="4146083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14</a:t>
            </a:fld>
            <a:endParaRPr lang="en-US"/>
          </a:p>
        </p:txBody>
      </p:sp>
    </p:spTree>
    <p:extLst>
      <p:ext uri="{BB962C8B-B14F-4D97-AF65-F5344CB8AC3E}">
        <p14:creationId xmlns:p14="http://schemas.microsoft.com/office/powerpoint/2010/main" val="2956159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documentation should be provided to the agency, either (1) Upon the first day of employment, if the employee has already received such certifying documentation; or (2) For an employee who has not yet received such certifying documentation from the VBA, as soon as practicable after the employee receives the certifying documentation. The document provided to the Agency MUST provide the effective date of the qualifying disability (we cannot use the date the letter was received, the date is determined on the effective date of the qualifying 30% disability). The 12-month eligibility period is fixed based on the first day of employment and is not affected by the timing of when certifying documentation is provided.</a:t>
            </a:r>
          </a:p>
          <a:p>
            <a:endParaRPr lang="en-US" dirty="0" smtClean="0"/>
          </a:p>
          <a:p>
            <a:r>
              <a:rPr lang="en-US" dirty="0" smtClean="0"/>
              <a:t>First day of employment means the first day of service that qualifies as employment that occurs on the later of:</a:t>
            </a:r>
          </a:p>
          <a:p>
            <a:endParaRPr lang="en-US" dirty="0" smtClean="0"/>
          </a:p>
          <a:p>
            <a:r>
              <a:rPr lang="en-US" dirty="0" smtClean="0"/>
              <a:t>The earliest date an employee is hired after the effective date of the employee's qualifying service-connected disability, as determined by the Veterans Benefits Administration (this would be the employee entrance on duty (EOD) date if the disability was effective prior to EOD)</a:t>
            </a:r>
          </a:p>
          <a:p>
            <a:r>
              <a:rPr lang="en-US" dirty="0" smtClean="0"/>
              <a:t>The effective date of the employee's qualifying service-connected disability, as determined by the Veterans Benefits Administration</a:t>
            </a:r>
          </a:p>
          <a:p>
            <a:r>
              <a:rPr lang="en-US" dirty="0" smtClean="0"/>
              <a:t>The effective date of the employee's qualifying service-connected disability, as determined by the Veterans Benefits Administration NOTE: VBA letter must show the effective date of the qualifying disability so this date can be determined.</a:t>
            </a:r>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15</a:t>
            </a:fld>
            <a:endParaRPr lang="en-US"/>
          </a:p>
        </p:txBody>
      </p:sp>
    </p:spTree>
    <p:extLst>
      <p:ext uri="{BB962C8B-B14F-4D97-AF65-F5344CB8AC3E}">
        <p14:creationId xmlns:p14="http://schemas.microsoft.com/office/powerpoint/2010/main" val="2332803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Court leave is leave from duty without loss of pay or charge to annual leave to perform jury duty in a Federal, state, or municipal court, or to serve as a witness in a case involving as a party the United States, the District of Columbia, or state or local government.  This includes absence during periods of regularly scheduled overtime as well as absence during the employee’s regularly scheduled basic workweek.  For the purpose of granting court leave, a military court is considered the same as a Federal court.  Eligibility.  A permanent or temporary employee with a regularly scheduled tour of duty (part-time or full-time) is eligible for court leave.  Employees serving on an intermittent basis are not eligible for court leave.  Court leave is approved for absence during an employee’s regularly scheduled tour of duty including regularly scheduled overtime.  It can be approved only for those days and hours the employee would otherwise be in a pay status.  An employee cannot be approved court leave for jury or witness duty performed within a period of non-pay status.  If the employee cannot elect to have the absence charged to annual leave.  If an employee is on annual leave when called for jury duty or witness service, court leave will be substituted.</a:t>
            </a:r>
          </a:p>
          <a:p>
            <a:endParaRPr lang="en-US" dirty="0" smtClean="0"/>
          </a:p>
          <a:p>
            <a:r>
              <a:rPr lang="en-US" dirty="0" smtClean="0"/>
              <a:t>Jury duty because of the importance of trial by jury as an American system of justice, it is AF policy not to request that an employee be excused from jury service on the basis of AF employment, except in cases of extreme necessity.  Effective administration of court leave also requires the exercise of good judgement in order to avoid imposing hardship on employees.  To avoid undue hardship, supervisors should adjust schedules for employees who work nights or weekends and are called to jury duty.  For court leave to be approved, the employee must submit appropriate documentation.  If the employee works a full, regular night shift, no court leave is charged.</a:t>
            </a:r>
          </a:p>
          <a:p>
            <a:endParaRPr lang="en-US" dirty="0" smtClean="0"/>
          </a:p>
          <a:p>
            <a:r>
              <a:rPr lang="en-US" dirty="0" smtClean="0"/>
              <a:t>Witness service court leave is granted for employees who are summoned as a witness on behalf of any party in connection to any judicial proceeding to which the United States, the District of Columbia, or a state or local government is a party.  Note:  An employee who is summoned by the courts, or assigned by the AF to testify in an official capacity, or to produce official records on behalf of any party in any judicial proceeding is performing official duty and is not entitled to court leave, but is in an official duty status for the time involved.</a:t>
            </a:r>
          </a:p>
          <a:p>
            <a:endParaRPr lang="en-US" dirty="0" smtClean="0"/>
          </a:p>
          <a:p>
            <a:r>
              <a:rPr lang="en-US" dirty="0" smtClean="0"/>
              <a:t>Return to duty upon release by court an employee properly summoned by a state or Federal court to serve on a jury is under the jurisdiction and control of the court for the term of the jury service.  However, an employee is expected to return to duty during periods when the employee is excused from jury duty, unless this would be impractical.  An employee excused or discharged by the court either for an indefinite period in excess of one day or a substantial portion thereof, is not entitled to court leave, but must report for duty.  If the employee fails to report for duty as directed, annual leave, previously-earned compensatory time off, accrued credit hours, leave without pay, or absence without leave is charged for the excess time involved.</a:t>
            </a:r>
          </a:p>
          <a:p>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16</a:t>
            </a:fld>
            <a:endParaRPr lang="en-US"/>
          </a:p>
        </p:txBody>
      </p:sp>
    </p:spTree>
    <p:extLst>
      <p:ext uri="{BB962C8B-B14F-4D97-AF65-F5344CB8AC3E}">
        <p14:creationId xmlns:p14="http://schemas.microsoft.com/office/powerpoint/2010/main" val="11551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employees who are veterans can receive retirement credit for military service once they make a deposit into a civilian annuity covering their military service. The deposit will be processed through your agency’s Personnel or Human Resources Office. The military buy-back rules vary based on the year the veteran became employed by the Federal Government. Detailed information regarding creditable military service for retirement purposes can be located within the Federal Employees Retirement System Transfer Handbook (PDF file) [1.2 MB], which is located on the Office of Personnel Management's website.</a:t>
            </a:r>
          </a:p>
          <a:p>
            <a:endParaRPr lang="en-US" dirty="0" smtClean="0"/>
          </a:p>
          <a:p>
            <a:r>
              <a:rPr lang="en-US" dirty="0" smtClean="0"/>
              <a:t>Step 1- Obtain a copy of your DD214 (member 2 or 4 copy), Complete RI 20-97, and Fax Coversheet then Fax the Coversheet, RI 20-97, &amp; DD214 to 866-401-5849</a:t>
            </a:r>
          </a:p>
          <a:p>
            <a:endParaRPr lang="en-US" dirty="0" smtClean="0"/>
          </a:p>
          <a:p>
            <a:r>
              <a:rPr lang="en-US" dirty="0" smtClean="0"/>
              <a:t>Step 2- Obtain Estimated Earning statement and DD214, then fill out SF 3108. You must submit to </a:t>
            </a:r>
            <a:r>
              <a:rPr lang="en-US" dirty="0" err="1" smtClean="0"/>
              <a:t>MyPers</a:t>
            </a:r>
            <a:r>
              <a:rPr lang="en-US" dirty="0" smtClean="0"/>
              <a:t> and attach Estimated Earning, </a:t>
            </a:r>
            <a:br>
              <a:rPr lang="en-US" dirty="0" smtClean="0"/>
            </a:br>
            <a:r>
              <a:rPr lang="en-US" dirty="0" smtClean="0"/>
              <a:t>SF 3108, &amp; DD Form 214 (Member 2 or 4 copy)</a:t>
            </a:r>
          </a:p>
          <a:p>
            <a:endParaRPr lang="en-US" dirty="0" smtClean="0"/>
          </a:p>
          <a:p>
            <a:r>
              <a:rPr lang="en-US" dirty="0" smtClean="0"/>
              <a:t>Step 3- Once your package is submitted to </a:t>
            </a:r>
            <a:r>
              <a:rPr lang="en-US" dirty="0" err="1" smtClean="0"/>
              <a:t>myPers</a:t>
            </a:r>
            <a:r>
              <a:rPr lang="en-US" dirty="0" smtClean="0"/>
              <a:t> expect to wait about 2 months for DFAS to mail you your military service deposit calculation.</a:t>
            </a:r>
          </a:p>
          <a:p>
            <a:endParaRPr lang="en-US" dirty="0" smtClean="0"/>
          </a:p>
          <a:p>
            <a:r>
              <a:rPr lang="en-US" dirty="0" smtClean="0"/>
              <a:t>Step 4-To pay your military service deposit you can do so online at pay.gov, by payroll deduction or by check. Once you have paid in full you must submit that documentation through </a:t>
            </a:r>
            <a:r>
              <a:rPr lang="en-US" dirty="0" err="1" smtClean="0"/>
              <a:t>myPers</a:t>
            </a:r>
            <a:r>
              <a:rPr lang="en-US" dirty="0" smtClean="0"/>
              <a:t>.</a:t>
            </a:r>
          </a:p>
          <a:p>
            <a:endParaRPr lang="en-US" dirty="0" smtClean="0"/>
          </a:p>
          <a:p>
            <a:r>
              <a:rPr lang="en-US" dirty="0" smtClean="0"/>
              <a:t>Notes:</a:t>
            </a:r>
          </a:p>
          <a:p>
            <a:endParaRPr lang="en-US" dirty="0" smtClean="0"/>
          </a:p>
          <a:p>
            <a:r>
              <a:rPr lang="en-US" dirty="0" smtClean="0"/>
              <a:t>Can’t double dip retirement</a:t>
            </a:r>
            <a:r>
              <a:rPr lang="en-US" baseline="0" dirty="0" smtClean="0"/>
              <a:t> and buyback your military time. https://www.youtube.com/watch?v=hkeZLLjFaxY </a:t>
            </a:r>
            <a:endParaRPr lang="en-US" dirty="0" smtClean="0"/>
          </a:p>
          <a:p>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17</a:t>
            </a:fld>
            <a:endParaRPr lang="en-US"/>
          </a:p>
        </p:txBody>
      </p:sp>
    </p:spTree>
    <p:extLst>
      <p:ext uri="{BB962C8B-B14F-4D97-AF65-F5344CB8AC3E}">
        <p14:creationId xmlns:p14="http://schemas.microsoft.com/office/powerpoint/2010/main" val="230607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SF 813 only to request verification of a retiree’s military service performed in a </a:t>
            </a:r>
            <a:r>
              <a:rPr lang="en-US" dirty="0" err="1" smtClean="0"/>
              <a:t>nonwartime</a:t>
            </a:r>
            <a:r>
              <a:rPr lang="en-US" dirty="0" smtClean="0"/>
              <a:t> campaign</a:t>
            </a:r>
            <a:r>
              <a:rPr lang="en-US" baseline="0" dirty="0" smtClean="0"/>
              <a:t> </a:t>
            </a:r>
            <a:r>
              <a:rPr lang="en-US" dirty="0" smtClean="0"/>
              <a:t>or expedition for which badge/medal was authorized, in order to credit such service for leave accrual rate</a:t>
            </a:r>
            <a:r>
              <a:rPr lang="en-US" baseline="0" dirty="0" smtClean="0"/>
              <a:t> </a:t>
            </a:r>
            <a:r>
              <a:rPr lang="en-US" dirty="0" smtClean="0"/>
              <a:t>and reduction-in-force purposes.</a:t>
            </a:r>
          </a:p>
          <a:p>
            <a:endParaRPr lang="en-US" dirty="0" smtClean="0"/>
          </a:p>
          <a:p>
            <a:r>
              <a:rPr lang="en-US" dirty="0" smtClean="0"/>
              <a:t>Use the SF 813 to request verification of participation in a </a:t>
            </a:r>
            <a:r>
              <a:rPr lang="en-US" dirty="0" err="1" smtClean="0"/>
              <a:t>NonWartime</a:t>
            </a:r>
            <a:r>
              <a:rPr lang="en-US" dirty="0" smtClean="0"/>
              <a:t> Campaign or Expedition, and dates of participation, only if this information is not documented on the retiree’s DD form 214.  It is the retired member’s responsibility to provide the name of any </a:t>
            </a:r>
            <a:r>
              <a:rPr lang="en-US" dirty="0" err="1" smtClean="0"/>
              <a:t>NonWartime</a:t>
            </a:r>
            <a:r>
              <a:rPr lang="en-US" dirty="0" smtClean="0"/>
              <a:t> Campaign or Expedition for which credit is requested for such service for leave accrual rate and reduction-in-force purposes.  Service will be verified only if the SF 813 lists specific campaigns/expeditions and inclusive dates of the retiree’s participation.  It is not sufficient to list just the service component or medal. Documentation will be required for verification.</a:t>
            </a:r>
          </a:p>
          <a:p>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18</a:t>
            </a:fld>
            <a:endParaRPr lang="en-US"/>
          </a:p>
        </p:txBody>
      </p:sp>
    </p:spTree>
    <p:extLst>
      <p:ext uri="{BB962C8B-B14F-4D97-AF65-F5344CB8AC3E}">
        <p14:creationId xmlns:p14="http://schemas.microsoft.com/office/powerpoint/2010/main" val="837196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Federal Employees Health Benefits (FEHB) program offers a wide variety of plans and coverage to help you meet your health care needs. You can choose from Consumer-Driven and High Deductible plans that offer catastrophic risk protection with higher deductibles, health savings/reimbursable accounts and lower premiums, or Health Maintenance Organizations or Fee-for-service plans with comprehensive coverage and higher premiums.  All nationwide FEHB plans offer international coverage.  There are no waiting periods and no pre-existing condition limitations, even if you change plans.  You may enroll in health benefits if you are a newly hired, rehired, or newly eligible employee, within your first 60 days.  You may also enroll during the annual Open Season (Nov.-Dec.) or if you experience a qualifying life event.  You do not have to enroll in the health benefits, if you want to keep your Tri-care coverage.</a:t>
            </a:r>
          </a:p>
          <a:p>
            <a:endParaRPr lang="en-US" dirty="0" smtClean="0"/>
          </a:p>
          <a:p>
            <a:r>
              <a:rPr lang="en-US" dirty="0" smtClean="0"/>
              <a:t>To enroll log into the Government Retirement &amp; Benefits Platform (GRB Platform). Website:  https://grbplatform.us.af.mil or OPM.gov.  Click Insurance at the top and health plans on the left side of the page.  There is an comparison tool.  You can also call BEST, 1-800-525-0102, option 2. </a:t>
            </a:r>
          </a:p>
          <a:p>
            <a:endParaRPr lang="en-US" dirty="0" smtClean="0"/>
          </a:p>
          <a:p>
            <a:r>
              <a:rPr lang="en-US" dirty="0" smtClean="0"/>
              <a:t>Dental &amp; Vision:</a:t>
            </a:r>
          </a:p>
          <a:p>
            <a:r>
              <a:rPr lang="en-US" dirty="0" smtClean="0"/>
              <a:t>You will have 60 days from EOD to choose a plan.  Or, open enrollment season. View on https://grbplatform.us.af.mil or www.OPM.gov .  Go to www.BENEFEDS.com to enroll.</a:t>
            </a:r>
          </a:p>
          <a:p>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19</a:t>
            </a:fld>
            <a:endParaRPr lang="en-US"/>
          </a:p>
        </p:txBody>
      </p:sp>
    </p:spTree>
    <p:extLst>
      <p:ext uri="{BB962C8B-B14F-4D97-AF65-F5344CB8AC3E}">
        <p14:creationId xmlns:p14="http://schemas.microsoft.com/office/powerpoint/2010/main" val="3270917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20</a:t>
            </a:fld>
            <a:endParaRPr lang="en-US"/>
          </a:p>
        </p:txBody>
      </p:sp>
    </p:spTree>
    <p:extLst>
      <p:ext uri="{BB962C8B-B14F-4D97-AF65-F5344CB8AC3E}">
        <p14:creationId xmlns:p14="http://schemas.microsoft.com/office/powerpoint/2010/main" val="47717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has our contact information for Civilian Personnel. Our Civilian Personnel Flight Chief is Ms. Lisa </a:t>
            </a:r>
            <a:r>
              <a:rPr lang="en-US" baseline="0" dirty="0" err="1" smtClean="0"/>
              <a:t>Alkire</a:t>
            </a:r>
            <a:r>
              <a:rPr lang="en-US" baseline="0" dirty="0" smtClean="0"/>
              <a:t>. Ms. Sheri Allen is your Civilian Personnel Officer. Our two HR Specialist are Mr. John Jensen (he is also our Telework Monitor) and Mr. Brant </a:t>
            </a:r>
            <a:r>
              <a:rPr lang="en-US" baseline="0" dirty="0" err="1" smtClean="0"/>
              <a:t>Gleaton</a:t>
            </a:r>
            <a:r>
              <a:rPr lang="en-US" baseline="0" dirty="0" smtClean="0"/>
              <a:t> (he also our Disability Manager). Ms. Michelle </a:t>
            </a:r>
            <a:r>
              <a:rPr lang="en-US" baseline="0" dirty="0" err="1" smtClean="0"/>
              <a:t>Caslin</a:t>
            </a:r>
            <a:r>
              <a:rPr lang="en-US" baseline="0" dirty="0" smtClean="0"/>
              <a:t> and I are the HR Assistants here at Little Rock Air Force Base.</a:t>
            </a:r>
          </a:p>
          <a:p>
            <a:endParaRPr lang="en-US" baseline="0" dirty="0" smtClean="0"/>
          </a:p>
          <a:p>
            <a:r>
              <a:rPr lang="en-US" baseline="0" dirty="0" smtClean="0"/>
              <a:t>If you have any questions regarding personnel matters, you can contact our Civilian Personnel Office and we’ll assist you as much as we can or direct you to the right people. Any other Civilian Services can also be found on your website at littlerock.af.mil/Units/Civilian-Services. </a:t>
            </a:r>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2</a:t>
            </a:fld>
            <a:endParaRPr lang="en-US"/>
          </a:p>
        </p:txBody>
      </p:sp>
    </p:spTree>
    <p:extLst>
      <p:ext uri="{BB962C8B-B14F-4D97-AF65-F5344CB8AC3E}">
        <p14:creationId xmlns:p14="http://schemas.microsoft.com/office/powerpoint/2010/main" val="1009277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Employees Retirement System (FERS) is a defined benefit, contributory retirement system. Both the employee and the employing Agency each contribute to a retirement fund from which benefits are paid. Retirement, disability, and/or survivor benefits are paid as a lifetime annuity. To qualify for an annuity, the employee must meet certain age and length of service requirements depending on the type of benefit. In general, the amount of the annuity is based on the total years and months of creditable service the employee has performed and an average of the employee’s highest three consecutive years of salary. The exact computation of benefits can depend on a number of other factors including types of service performed, age, insurance elections, and survivor elections. Benefits are not automatic, and the employee must apply for them once eligible. Applications for benefits are submitted to the employing Agency and are adjudicated and paid by the Office of Personnel Management (OPM). </a:t>
            </a:r>
          </a:p>
          <a:p>
            <a:endParaRPr lang="en-US" dirty="0" smtClean="0"/>
          </a:p>
          <a:p>
            <a:endParaRPr lang="en-US" dirty="0" smtClean="0"/>
          </a:p>
          <a:p>
            <a:r>
              <a:rPr lang="en-US" dirty="0" smtClean="0"/>
              <a:t>Retirement Questions:  BEST, 1-800-525-0102, option 2 for civilians</a:t>
            </a:r>
          </a:p>
          <a:p>
            <a:endParaRPr lang="en-US" dirty="0" smtClean="0"/>
          </a:p>
          <a:p>
            <a:r>
              <a:rPr lang="en-US" dirty="0" smtClean="0"/>
              <a:t>More information:  https://www.opm.gov/retirement-services/fers-information/ or    https://mypers.af.mil/app/answers/detail/a_id/23616/kw/FERS/p/2 or https://www.opm.gov/retirement-services/fers-information </a:t>
            </a:r>
          </a:p>
          <a:p>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21</a:t>
            </a:fld>
            <a:endParaRPr lang="en-US"/>
          </a:p>
        </p:txBody>
      </p:sp>
    </p:spTree>
    <p:extLst>
      <p:ext uri="{BB962C8B-B14F-4D97-AF65-F5344CB8AC3E}">
        <p14:creationId xmlns:p14="http://schemas.microsoft.com/office/powerpoint/2010/main" val="3153634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Thrift Savings Plan (TSP) is a defined contribution retirement savings and investment plan for Federal employees and members of the uniformed services. Eligible employees can contribute up to the IRS elective deferral limit each year and invest in any of the available funds. </a:t>
            </a:r>
          </a:p>
          <a:p>
            <a:r>
              <a:rPr lang="en-US" dirty="0" smtClean="0"/>
              <a:t>Beginning in the year an employee reaches age 50, the elective deferral limit is increased to include the additional catch-up deferral amount. Employees may also receive automatic and matching contributions from their employing Agency, depending on the employee’s retirement coverage.</a:t>
            </a:r>
          </a:p>
          <a:p>
            <a:endParaRPr lang="en-US" dirty="0" smtClean="0"/>
          </a:p>
          <a:p>
            <a:r>
              <a:rPr lang="en-US" dirty="0" smtClean="0"/>
              <a:t>Employees may make Traditional contributions (pre-tax) and/or Roth contributions (after-tax) on a regular pay period basis either in whole percent increments or whole dollar amounts. Under certain circumstances, employees can borrow their own contributions or request an in-service withdrawal. </a:t>
            </a:r>
          </a:p>
          <a:p>
            <a:endParaRPr lang="en-US" dirty="0" smtClean="0"/>
          </a:p>
          <a:p>
            <a:r>
              <a:rPr lang="en-US" dirty="0" smtClean="0"/>
              <a:t>When an employee leaves Federal service there are multiple withdrawal options available including a single payment, a series of monthly payments, a life annuity, or a combination of these options. In order to participate in the TSP, employees must be covered by an eligible retirement system and be in a pay status. </a:t>
            </a:r>
          </a:p>
          <a:p>
            <a:endParaRPr lang="en-US" dirty="0" smtClean="0"/>
          </a:p>
          <a:p>
            <a:r>
              <a:rPr lang="en-US" dirty="0" smtClean="0"/>
              <a:t>The Thrift Savings Plan (TSP) is administered by the Federal Retirement Thrift Investment Board, and the assets are held in the Thrift Savings Fund.</a:t>
            </a:r>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22</a:t>
            </a:fld>
            <a:endParaRPr lang="en-US"/>
          </a:p>
        </p:txBody>
      </p:sp>
    </p:spTree>
    <p:extLst>
      <p:ext uri="{BB962C8B-B14F-4D97-AF65-F5344CB8AC3E}">
        <p14:creationId xmlns:p14="http://schemas.microsoft.com/office/powerpoint/2010/main" val="3208007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23</a:t>
            </a:fld>
            <a:endParaRPr lang="en-US"/>
          </a:p>
        </p:txBody>
      </p:sp>
    </p:spTree>
    <p:extLst>
      <p:ext uri="{BB962C8B-B14F-4D97-AF65-F5344CB8AC3E}">
        <p14:creationId xmlns:p14="http://schemas.microsoft.com/office/powerpoint/2010/main" val="309017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a:t>
            </a:r>
            <a:r>
              <a:rPr lang="en-US" b="1" dirty="0" smtClean="0"/>
              <a:t>every month </a:t>
            </a:r>
            <a:r>
              <a:rPr lang="en-US" dirty="0" smtClean="0"/>
              <a:t>for changes https://www.littlerock.af.mil/Coronavirus/ </a:t>
            </a:r>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3</a:t>
            </a:fld>
            <a:endParaRPr lang="en-US"/>
          </a:p>
        </p:txBody>
      </p:sp>
    </p:spTree>
    <p:extLst>
      <p:ext uri="{BB962C8B-B14F-4D97-AF65-F5344CB8AC3E}">
        <p14:creationId xmlns:p14="http://schemas.microsoft.com/office/powerpoint/2010/main" val="41852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Hire’s Orientation briefings</a:t>
            </a:r>
            <a:r>
              <a:rPr lang="en-US" baseline="0" dirty="0" smtClean="0"/>
              <a:t> are held on the 1</a:t>
            </a:r>
            <a:r>
              <a:rPr lang="en-US" baseline="30000" dirty="0" smtClean="0"/>
              <a:t>st</a:t>
            </a:r>
            <a:r>
              <a:rPr lang="en-US" baseline="0" dirty="0" smtClean="0"/>
              <a:t> and 3</a:t>
            </a:r>
            <a:r>
              <a:rPr lang="en-US" baseline="30000" dirty="0" smtClean="0"/>
              <a:t>rd</a:t>
            </a:r>
            <a:r>
              <a:rPr lang="en-US" baseline="0" dirty="0" smtClean="0"/>
              <a:t> Wednesday of each month. Any or all classes is your responsibility to schedule unless your supervisor informs you of a class to take. Make sure you are communicating your supervisors of any classes or appointments you make before hand. </a:t>
            </a:r>
          </a:p>
          <a:p>
            <a:endParaRPr lang="en-US" baseline="0" dirty="0" smtClean="0"/>
          </a:p>
        </p:txBody>
      </p:sp>
      <p:sp>
        <p:nvSpPr>
          <p:cNvPr id="4" name="Slide Number Placeholder 3"/>
          <p:cNvSpPr>
            <a:spLocks noGrp="1"/>
          </p:cNvSpPr>
          <p:nvPr>
            <p:ph type="sldNum" sz="quarter" idx="10"/>
          </p:nvPr>
        </p:nvSpPr>
        <p:spPr/>
        <p:txBody>
          <a:bodyPr/>
          <a:lstStyle/>
          <a:p>
            <a:fld id="{93C75AD9-C9C3-4847-B9F1-345FFFED2EA9}" type="slidenum">
              <a:rPr lang="en-US" smtClean="0"/>
              <a:t>5</a:t>
            </a:fld>
            <a:endParaRPr lang="en-US"/>
          </a:p>
        </p:txBody>
      </p:sp>
    </p:spTree>
    <p:extLst>
      <p:ext uri="{BB962C8B-B14F-4D97-AF65-F5344CB8AC3E}">
        <p14:creationId xmlns:p14="http://schemas.microsoft.com/office/powerpoint/2010/main" val="1905833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go over all your onboarding documents, your OF-306, SF 61, SF 181 and SF 256, will be sent back to you for you to sign; verifying your first day.  </a:t>
            </a:r>
          </a:p>
          <a:p>
            <a:endParaRPr lang="en-US" dirty="0" smtClean="0"/>
          </a:p>
          <a:p>
            <a:r>
              <a:rPr lang="en-US" dirty="0" smtClean="0"/>
              <a:t>AFPC will process your SF50 (typically in 2-4 days). </a:t>
            </a:r>
          </a:p>
          <a:p>
            <a:endParaRPr lang="en-US" dirty="0" smtClean="0"/>
          </a:p>
          <a:p>
            <a:r>
              <a:rPr lang="en-US" dirty="0" smtClean="0"/>
              <a:t>Mrs. Lisa Weaver, in Civilian Pay will build your ATAAPS profile.  We will send her all your payroll documents.  Her email: lisa.weaver.3@us.af.mil for any payroll, leave questions or concerns you may have.  She is teleworking, so make sure you are emailing her first.  Her office phone number is not being forwarded, so email is how you would contact her for questions. </a:t>
            </a:r>
          </a:p>
          <a:p>
            <a:endParaRPr lang="en-US" dirty="0" smtClean="0"/>
          </a:p>
          <a:p>
            <a:r>
              <a:rPr lang="en-US" b="1" dirty="0" smtClean="0"/>
              <a:t>Important</a:t>
            </a:r>
            <a:r>
              <a:rPr lang="en-US" dirty="0" smtClean="0"/>
              <a:t>: Once you have a new CAC card, please provide Mrs. Lisa Weaver, Ms. Kayla Ezell or myself your DoD ID number.  She needs it to set up your profile and I need to add you to the distro list.</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6</a:t>
            </a:fld>
            <a:endParaRPr lang="en-US"/>
          </a:p>
        </p:txBody>
      </p:sp>
    </p:spTree>
    <p:extLst>
      <p:ext uri="{BB962C8B-B14F-4D97-AF65-F5344CB8AC3E}">
        <p14:creationId xmlns:p14="http://schemas.microsoft.com/office/powerpoint/2010/main" val="333360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Employee Assistance</a:t>
            </a:r>
            <a:r>
              <a:rPr lang="en-US" b="0" baseline="0" dirty="0" smtClean="0"/>
              <a:t> Program </a:t>
            </a:r>
            <a:r>
              <a:rPr lang="en-US" b="1" baseline="0" dirty="0" smtClean="0"/>
              <a:t>(EAP) </a:t>
            </a:r>
            <a:r>
              <a:rPr lang="en-US" b="0" baseline="0" dirty="0" smtClean="0"/>
              <a:t>provides civilians free, confidential services to help you and your household members manage everyday challenges and work on more complex issues. </a:t>
            </a:r>
          </a:p>
          <a:p>
            <a:endParaRPr lang="en-US" b="0" baseline="0" dirty="0" smtClean="0"/>
          </a:p>
          <a:p>
            <a:r>
              <a:rPr lang="en-US" b="0" baseline="0" dirty="0" smtClean="0"/>
              <a:t>There are currently no providers located on base, but if you call the 866 number or create an account on the Magellan website, they will assign you to the nearest provider.</a:t>
            </a:r>
            <a:endParaRPr lang="en-US" b="0" dirty="0" smtClean="0"/>
          </a:p>
          <a:p>
            <a:endParaRPr lang="en-US" b="1" dirty="0" smtClean="0"/>
          </a:p>
          <a:p>
            <a:endParaRPr lang="en-US" b="1" dirty="0" smtClean="0"/>
          </a:p>
          <a:p>
            <a:r>
              <a:rPr lang="en-US" b="1" dirty="0" smtClean="0"/>
              <a:t>Note</a:t>
            </a:r>
            <a:r>
              <a:rPr lang="en-US" dirty="0" smtClean="0"/>
              <a:t>: I called the 866 number and asked for information about their program and if</a:t>
            </a:r>
            <a:r>
              <a:rPr lang="en-US" baseline="0" dirty="0" smtClean="0"/>
              <a:t> they could send pamphlets in new hires. 06/21/2022.</a:t>
            </a:r>
          </a:p>
          <a:p>
            <a:endParaRPr lang="en-US" baseline="0" dirty="0" smtClean="0"/>
          </a:p>
          <a:p>
            <a:r>
              <a:rPr lang="en-US" baseline="0" dirty="0" smtClean="0"/>
              <a:t>EAP pamphlets are available to employees if they want them. Some are located in the EAP folder in the I drive under </a:t>
            </a:r>
            <a:r>
              <a:rPr lang="en-US" baseline="0" dirty="0" err="1" smtClean="0"/>
              <a:t>MaryAnne</a:t>
            </a:r>
            <a:r>
              <a:rPr lang="en-US" baseline="0" dirty="0" smtClean="0"/>
              <a:t> Desktop</a:t>
            </a:r>
            <a:r>
              <a:rPr lang="en-US" baseline="0" dirty="0" smtClean="0">
                <a:sym typeface="Wingdings" panose="05000000000000000000" pitchFamily="2" charset="2"/>
              </a:rPr>
              <a:t> APF Benefits </a:t>
            </a:r>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7</a:t>
            </a:fld>
            <a:endParaRPr lang="en-US"/>
          </a:p>
        </p:txBody>
      </p:sp>
    </p:spTree>
    <p:extLst>
      <p:ext uri="{BB962C8B-B14F-4D97-AF65-F5344CB8AC3E}">
        <p14:creationId xmlns:p14="http://schemas.microsoft.com/office/powerpoint/2010/main" val="3938445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a member of our military family, you are eligible to use this Department of Defense-funded program anytime, anywhere.</a:t>
            </a:r>
          </a:p>
          <a:p>
            <a:endParaRPr lang="en-US" dirty="0" smtClean="0"/>
          </a:p>
          <a:p>
            <a:r>
              <a:rPr lang="en-US" dirty="0" smtClean="0"/>
              <a:t>Military OneSource is another viable</a:t>
            </a:r>
            <a:r>
              <a:rPr lang="en-US" baseline="0" dirty="0" smtClean="0"/>
              <a:t> website for relationship counseling, non-medical counseling for stress relief, child care options, financial counseling, and document translation to name a few.</a:t>
            </a:r>
          </a:p>
          <a:p>
            <a:endParaRPr lang="en-US" baseline="0" dirty="0" smtClean="0"/>
          </a:p>
          <a:p>
            <a:r>
              <a:rPr lang="en-US" baseline="0" dirty="0" smtClean="0"/>
              <a:t>So before you think about spending money elsewhere, checkout Military OneSource or EAP for free services that you’re entitled to as being part of the Military Community.</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93C75AD9-C9C3-4847-B9F1-345FFFED2EA9}" type="slidenum">
              <a:rPr lang="en-US" smtClean="0"/>
              <a:t>8</a:t>
            </a:fld>
            <a:endParaRPr lang="en-US"/>
          </a:p>
        </p:txBody>
      </p:sp>
    </p:spTree>
    <p:extLst>
      <p:ext uri="{BB962C8B-B14F-4D97-AF65-F5344CB8AC3E}">
        <p14:creationId xmlns:p14="http://schemas.microsoft.com/office/powerpoint/2010/main" val="892285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 Information can</a:t>
            </a:r>
            <a:r>
              <a:rPr lang="en-US" baseline="0" dirty="0" smtClean="0"/>
              <a:t> be found in multiple websites such as </a:t>
            </a:r>
            <a:r>
              <a:rPr lang="en-US" baseline="0" dirty="0" err="1" smtClean="0"/>
              <a:t>grbplatform</a:t>
            </a:r>
            <a:r>
              <a:rPr lang="en-US" baseline="0" dirty="0" smtClean="0"/>
              <a:t>, </a:t>
            </a:r>
            <a:r>
              <a:rPr lang="en-US" baseline="0" dirty="0" err="1" smtClean="0"/>
              <a:t>mypers</a:t>
            </a:r>
            <a:r>
              <a:rPr lang="en-US" baseline="0" dirty="0" smtClean="0"/>
              <a:t>, and </a:t>
            </a:r>
            <a:r>
              <a:rPr lang="en-US" baseline="0" dirty="0" err="1" smtClean="0"/>
              <a:t>mypay</a:t>
            </a:r>
            <a:r>
              <a:rPr lang="en-US" baseline="0" dirty="0" smtClean="0"/>
              <a:t>. As a federal employee, you are entitled to Annual, Sick, FMLA, PPL, Voluntary Leave Transfer Program, Disabled Veteran, and Court Leave.</a:t>
            </a:r>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9</a:t>
            </a:fld>
            <a:endParaRPr lang="en-US"/>
          </a:p>
        </p:txBody>
      </p:sp>
    </p:spTree>
    <p:extLst>
      <p:ext uri="{BB962C8B-B14F-4D97-AF65-F5344CB8AC3E}">
        <p14:creationId xmlns:p14="http://schemas.microsoft.com/office/powerpoint/2010/main" val="1195537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than 3 years of creditable service, you earn 4 hours each pay period</a:t>
            </a:r>
          </a:p>
          <a:p>
            <a:endParaRPr lang="en-US" dirty="0" smtClean="0"/>
          </a:p>
          <a:p>
            <a:r>
              <a:rPr lang="en-US" dirty="0" smtClean="0"/>
              <a:t>Over 3 and under 15 years of service, you earn 6 hours per pay period</a:t>
            </a:r>
          </a:p>
          <a:p>
            <a:endParaRPr lang="en-US" dirty="0" smtClean="0"/>
          </a:p>
          <a:p>
            <a:r>
              <a:rPr lang="en-US" dirty="0" smtClean="0"/>
              <a:t>Over 15 years of service, you earn 8 hours every per period</a:t>
            </a:r>
          </a:p>
          <a:p>
            <a:endParaRPr lang="en-US" dirty="0" smtClean="0"/>
          </a:p>
          <a:p>
            <a:r>
              <a:rPr lang="en-US" dirty="0" smtClean="0"/>
              <a:t>Earning rates for part-time employees are prorated based on the number of hours scheduled</a:t>
            </a:r>
          </a:p>
          <a:p>
            <a:endParaRPr lang="en-US" dirty="0" smtClean="0"/>
          </a:p>
          <a:p>
            <a:r>
              <a:rPr lang="en-US" dirty="0" smtClean="0"/>
              <a:t>Maximum number of hours that you are allowed to accumulate before losing them is 240 hours per year.  Anything over 240 is considered use or lose leave and must be taken by the end of the year</a:t>
            </a:r>
          </a:p>
          <a:p>
            <a:endParaRPr lang="en-US" dirty="0" smtClean="0"/>
          </a:p>
          <a:p>
            <a:r>
              <a:rPr lang="en-US" dirty="0" smtClean="0"/>
              <a:t>Employee will receive a lump-sum payment for any unused annual leave when he/she separates from Federal Service or enters on active duty in the armed forces and elects to receive a lump-sum payment. Generally, lump-sum payment will equal the pay the employee would have received had he/she remained employed until expiration of the period covered by the annual leave.</a:t>
            </a:r>
          </a:p>
          <a:p>
            <a:endParaRPr lang="en-US" dirty="0"/>
          </a:p>
        </p:txBody>
      </p:sp>
      <p:sp>
        <p:nvSpPr>
          <p:cNvPr id="4" name="Slide Number Placeholder 3"/>
          <p:cNvSpPr>
            <a:spLocks noGrp="1"/>
          </p:cNvSpPr>
          <p:nvPr>
            <p:ph type="sldNum" sz="quarter" idx="10"/>
          </p:nvPr>
        </p:nvSpPr>
        <p:spPr/>
        <p:txBody>
          <a:bodyPr/>
          <a:lstStyle/>
          <a:p>
            <a:fld id="{93C75AD9-C9C3-4847-B9F1-345FFFED2EA9}" type="slidenum">
              <a:rPr lang="en-US" smtClean="0"/>
              <a:t>10</a:t>
            </a:fld>
            <a:endParaRPr lang="en-US"/>
          </a:p>
        </p:txBody>
      </p:sp>
    </p:spTree>
    <p:extLst>
      <p:ext uri="{BB962C8B-B14F-4D97-AF65-F5344CB8AC3E}">
        <p14:creationId xmlns:p14="http://schemas.microsoft.com/office/powerpoint/2010/main" val="308766015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Title Slide">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309563"/>
            <a:ext cx="1219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75" tIns="43598" rIns="87175" bIns="43598">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66"/>
                </a:solidFill>
                <a:effectLst/>
                <a:uLnTx/>
                <a:uFillTx/>
                <a:latin typeface="Arial" charset="0"/>
                <a:ea typeface="+mn-ea"/>
                <a:cs typeface="Arial" charset="0"/>
              </a:rPr>
              <a:t>19th Airlift Wing</a:t>
            </a:r>
          </a:p>
        </p:txBody>
      </p:sp>
      <p:pic>
        <p:nvPicPr>
          <p:cNvPr id="8" name="Picture 28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6863" y1="52356" x2="6863" y2="52356"/>
                        <a14:foregroundMark x1="94706" y1="50785" x2="94706" y2="50785"/>
                        <a14:foregroundMark x1="4902" y1="50262" x2="4902" y2="50262"/>
                        <a14:foregroundMark x1="96667" y1="54450" x2="96667" y2="54450"/>
                        <a14:foregroundMark x1="89608" y1="77487" x2="89608" y2="77487"/>
                        <a14:foregroundMark x1="30392" y1="88482" x2="30392" y2="88482"/>
                        <a14:foregroundMark x1="63725" y1="91099" x2="63725" y2="91099"/>
                        <a14:foregroundMark x1="13529" y1="65707" x2="8431" y2="71204"/>
                        <a14:foregroundMark x1="9216" y1="71990" x2="48627" y2="96073"/>
                        <a14:foregroundMark x1="49412" y1="96073" x2="89412" y2="76178"/>
                        <a14:foregroundMark x1="89804" y1="74607" x2="93333" y2="66492"/>
                        <a14:foregroundMark x1="91569" y1="65445" x2="82549" y2="65707"/>
                        <a14:foregroundMark x1="14510" y1="65183" x2="14902" y2="64136"/>
                        <a14:foregroundMark x1="15882" y1="64136" x2="82353" y2="65445"/>
                        <a14:foregroundMark x1="82549" y1="68063" x2="49216" y2="81414"/>
                        <a14:foregroundMark x1="55882" y1="83246" x2="29804" y2="78534"/>
                        <a14:foregroundMark x1="23725" y1="74346" x2="15490" y2="68325"/>
                        <a14:foregroundMark x1="27451" y1="76963" x2="13529" y2="70681"/>
                        <a14:foregroundMark x1="27451" y1="79319" x2="58039" y2="89791"/>
                        <a14:foregroundMark x1="44706" y1="89005" x2="44706" y2="89005"/>
                        <a14:foregroundMark x1="65686" y1="79319" x2="82353" y2="76440"/>
                        <a14:foregroundMark x1="84706" y1="74607" x2="89216" y2="68848"/>
                        <a14:foregroundMark x1="8627" y1="67539" x2="8627" y2="67539"/>
                        <a14:foregroundMark x1="9608" y1="61257" x2="9608" y2="61257"/>
                        <a14:foregroundMark x1="12157" y1="52880" x2="12157" y2="52880"/>
                        <a14:foregroundMark x1="9804" y1="50262" x2="9804" y2="50262"/>
                        <a14:foregroundMark x1="9608" y1="44503" x2="9608" y2="44503"/>
                        <a14:foregroundMark x1="35490" y1="90838" x2="35490" y2="90838"/>
                        <a14:foregroundMark x1="42745" y1="94503" x2="42745" y2="94503"/>
                        <a14:foregroundMark x1="86667" y1="46597" x2="86667" y2="46597"/>
                        <a14:foregroundMark x1="47903" y1="90728" x2="47903" y2="90728"/>
                      </a14:backgroundRemoval>
                    </a14:imgEffect>
                  </a14:imgLayer>
                </a14:imgProps>
              </a:ext>
              <a:ext uri="{28A0092B-C50C-407E-A947-70E740481C1C}">
                <a14:useLocalDpi xmlns:a14="http://schemas.microsoft.com/office/drawing/2010/main" val="0"/>
              </a:ext>
            </a:extLst>
          </a:blip>
          <a:stretch>
            <a:fillRect/>
          </a:stretch>
        </p:blipFill>
        <p:spPr bwMode="auto">
          <a:xfrm>
            <a:off x="693426" y="1758841"/>
            <a:ext cx="3795907" cy="378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p:cNvSpPr>
            <a:spLocks noGrp="1"/>
          </p:cNvSpPr>
          <p:nvPr>
            <p:ph type="sldNum" sz="quarter" idx="4"/>
          </p:nvPr>
        </p:nvSpPr>
        <p:spPr>
          <a:xfrm>
            <a:off x="11652069" y="6400801"/>
            <a:ext cx="53993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Line 4"/>
          <p:cNvSpPr>
            <a:spLocks noChangeShapeType="1"/>
          </p:cNvSpPr>
          <p:nvPr/>
        </p:nvSpPr>
        <p:spPr bwMode="auto">
          <a:xfrm>
            <a:off x="152400" y="990600"/>
            <a:ext cx="118872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2" name="Line 6"/>
          <p:cNvSpPr>
            <a:spLocks noChangeShapeType="1"/>
          </p:cNvSpPr>
          <p:nvPr/>
        </p:nvSpPr>
        <p:spPr bwMode="auto">
          <a:xfrm flipV="1">
            <a:off x="152400" y="6316388"/>
            <a:ext cx="118872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4" name="Rectangle 2"/>
          <p:cNvSpPr txBox="1">
            <a:spLocks noChangeArrowheads="1"/>
          </p:cNvSpPr>
          <p:nvPr userDrawn="1"/>
        </p:nvSpPr>
        <p:spPr bwMode="auto">
          <a:xfrm>
            <a:off x="6820829" y="3381000"/>
            <a:ext cx="53711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175" tIns="43598" rIns="87175" bIns="43598" numCol="1" anchor="ctr" anchorCtr="0" compatLnSpc="1">
            <a:prstTxWarp prst="textNoShape">
              <a:avLst/>
            </a:prstTxWarp>
          </a:bodyPr>
          <a:lstStyle>
            <a:lvl1pPr algn="ctr" defTabSz="833438" rtl="0" eaLnBrk="1" fontAlgn="base" hangingPunct="1">
              <a:spcBef>
                <a:spcPct val="0"/>
              </a:spcBef>
              <a:spcAft>
                <a:spcPct val="0"/>
              </a:spcAft>
              <a:defRPr sz="3200" b="1">
                <a:solidFill>
                  <a:srgbClr val="000066"/>
                </a:solidFill>
                <a:latin typeface="+mj-lt"/>
                <a:ea typeface="+mj-ea"/>
                <a:cs typeface="+mj-cs"/>
              </a:defRPr>
            </a:lvl1pPr>
            <a:lvl2pPr algn="ctr" defTabSz="833438" rtl="0" eaLnBrk="1" fontAlgn="base" hangingPunct="1">
              <a:spcBef>
                <a:spcPct val="0"/>
              </a:spcBef>
              <a:spcAft>
                <a:spcPct val="0"/>
              </a:spcAft>
              <a:defRPr sz="3300" b="1">
                <a:solidFill>
                  <a:srgbClr val="000066"/>
                </a:solidFill>
                <a:latin typeface="Arial" charset="0"/>
              </a:defRPr>
            </a:lvl2pPr>
            <a:lvl3pPr algn="ctr" defTabSz="833438" rtl="0" eaLnBrk="1" fontAlgn="base" hangingPunct="1">
              <a:spcBef>
                <a:spcPct val="0"/>
              </a:spcBef>
              <a:spcAft>
                <a:spcPct val="0"/>
              </a:spcAft>
              <a:defRPr sz="3300" b="1">
                <a:solidFill>
                  <a:srgbClr val="000066"/>
                </a:solidFill>
                <a:latin typeface="Arial" charset="0"/>
              </a:defRPr>
            </a:lvl3pPr>
            <a:lvl4pPr algn="ctr" defTabSz="833438" rtl="0" eaLnBrk="1" fontAlgn="base" hangingPunct="1">
              <a:spcBef>
                <a:spcPct val="0"/>
              </a:spcBef>
              <a:spcAft>
                <a:spcPct val="0"/>
              </a:spcAft>
              <a:defRPr sz="3300" b="1">
                <a:solidFill>
                  <a:srgbClr val="000066"/>
                </a:solidFill>
                <a:latin typeface="Arial" charset="0"/>
              </a:defRPr>
            </a:lvl4pPr>
            <a:lvl5pPr algn="ctr" defTabSz="833438" rtl="0" eaLnBrk="1" fontAlgn="base" hangingPunct="1">
              <a:spcBef>
                <a:spcPct val="0"/>
              </a:spcBef>
              <a:spcAft>
                <a:spcPct val="0"/>
              </a:spcAft>
              <a:defRPr sz="3300" b="1">
                <a:solidFill>
                  <a:srgbClr val="000066"/>
                </a:solidFill>
                <a:latin typeface="Arial" charset="0"/>
              </a:defRPr>
            </a:lvl5pPr>
            <a:lvl6pPr marL="457200" algn="ctr" defTabSz="833438" rtl="0" eaLnBrk="1" fontAlgn="base" hangingPunct="1">
              <a:spcBef>
                <a:spcPct val="0"/>
              </a:spcBef>
              <a:spcAft>
                <a:spcPct val="0"/>
              </a:spcAft>
              <a:defRPr sz="3300" b="1">
                <a:solidFill>
                  <a:schemeClr val="folHlink"/>
                </a:solidFill>
                <a:latin typeface="Arial" charset="0"/>
              </a:defRPr>
            </a:lvl6pPr>
            <a:lvl7pPr marL="914400" algn="ctr" defTabSz="833438" rtl="0" eaLnBrk="1" fontAlgn="base" hangingPunct="1">
              <a:spcBef>
                <a:spcPct val="0"/>
              </a:spcBef>
              <a:spcAft>
                <a:spcPct val="0"/>
              </a:spcAft>
              <a:defRPr sz="3300" b="1">
                <a:solidFill>
                  <a:schemeClr val="folHlink"/>
                </a:solidFill>
                <a:latin typeface="Arial" charset="0"/>
              </a:defRPr>
            </a:lvl7pPr>
            <a:lvl8pPr marL="1371600" algn="ctr" defTabSz="833438" rtl="0" eaLnBrk="1" fontAlgn="base" hangingPunct="1">
              <a:spcBef>
                <a:spcPct val="0"/>
              </a:spcBef>
              <a:spcAft>
                <a:spcPct val="0"/>
              </a:spcAft>
              <a:defRPr sz="3300" b="1">
                <a:solidFill>
                  <a:schemeClr val="folHlink"/>
                </a:solidFill>
                <a:latin typeface="Arial" charset="0"/>
              </a:defRPr>
            </a:lvl8pPr>
            <a:lvl9pPr marL="1828800" algn="ctr" defTabSz="833438" rtl="0" eaLnBrk="1" fontAlgn="base" hangingPunct="1">
              <a:spcBef>
                <a:spcPct val="0"/>
              </a:spcBef>
              <a:spcAft>
                <a:spcPct val="0"/>
              </a:spcAft>
              <a:defRPr sz="3300" b="1">
                <a:solidFill>
                  <a:schemeClr val="folHlink"/>
                </a:solidFill>
                <a:latin typeface="Arial" charset="0"/>
              </a:defRPr>
            </a:lvl9pPr>
          </a:lstStyle>
          <a:p>
            <a:endParaRPr lang="en-US" altLang="en-US" sz="2400" b="0" i="1" kern="0"/>
          </a:p>
        </p:txBody>
      </p:sp>
      <p:sp>
        <p:nvSpPr>
          <p:cNvPr id="15" name="Text Box 7"/>
          <p:cNvSpPr txBox="1">
            <a:spLocks noChangeArrowheads="1"/>
          </p:cNvSpPr>
          <p:nvPr userDrawn="1"/>
        </p:nvSpPr>
        <p:spPr bwMode="auto">
          <a:xfrm>
            <a:off x="0" y="6400801"/>
            <a:ext cx="12192000" cy="36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75" tIns="43598" rIns="87175" bIns="43598">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marL="0" marR="0" algn="ctr">
              <a:spcBef>
                <a:spcPts val="0"/>
              </a:spcBef>
              <a:spcAft>
                <a:spcPts val="0"/>
              </a:spcAft>
              <a:tabLst>
                <a:tab pos="2743200" algn="ctr"/>
                <a:tab pos="5486400" algn="r"/>
              </a:tabLst>
            </a:pPr>
            <a:r>
              <a:rPr lang="en-US" sz="1800" i="1">
                <a:solidFill>
                  <a:srgbClr val="002060"/>
                </a:solidFill>
                <a:effectLst/>
                <a:latin typeface="Copperplate Gothic Bold" panose="020E0705020206020404" pitchFamily="34" charset="0"/>
                <a:ea typeface="Times New Roman" panose="02020603050405020304" pitchFamily="18" charset="0"/>
                <a:cs typeface="Arial" panose="020B0604020202020204" pitchFamily="34" charset="0"/>
              </a:rPr>
              <a:t>BLACK KNIGHTS</a:t>
            </a: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1604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ynamic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Content Placeholder 5"/>
          <p:cNvSpPr>
            <a:spLocks noGrp="1"/>
          </p:cNvSpPr>
          <p:nvPr>
            <p:ph sz="quarter" idx="12"/>
          </p:nvPr>
        </p:nvSpPr>
        <p:spPr>
          <a:xfrm>
            <a:off x="213518" y="1028700"/>
            <a:ext cx="11764963" cy="522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3" hasCustomPrompt="1"/>
          </p:nvPr>
        </p:nvSpPr>
        <p:spPr>
          <a:xfrm>
            <a:off x="0" y="6413500"/>
            <a:ext cx="3069771" cy="444500"/>
          </a:xfrm>
          <a:noFill/>
          <a:ln>
            <a:noFill/>
          </a:ln>
        </p:spPr>
        <p:txBody>
          <a:bodyPr/>
          <a:lstStyle>
            <a:lvl1pPr marL="0" indent="0">
              <a:spcBef>
                <a:spcPct val="0"/>
              </a:spcBef>
              <a:buFontTx/>
              <a:buNone/>
              <a:defRPr sz="12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spcBef>
                <a:spcPct val="0"/>
              </a:spcBef>
              <a:buFontTx/>
              <a:buNone/>
            </a:pPr>
            <a:r>
              <a:rPr lang="en-US" altLang="en-US" sz="900" b="1">
                <a:solidFill>
                  <a:srgbClr val="000000"/>
                </a:solidFill>
              </a:rPr>
              <a:t>As of: DD MMM YY</a:t>
            </a:r>
          </a:p>
          <a:p>
            <a:pPr>
              <a:spcBef>
                <a:spcPct val="0"/>
              </a:spcBef>
              <a:buFontTx/>
              <a:buNone/>
            </a:pPr>
            <a:r>
              <a:rPr lang="en-US" altLang="en-US" sz="900" b="1">
                <a:solidFill>
                  <a:srgbClr val="000000"/>
                </a:solidFill>
              </a:rPr>
              <a:t>OPR: 19 XXX</a:t>
            </a:r>
          </a:p>
        </p:txBody>
      </p:sp>
    </p:spTree>
    <p:extLst>
      <p:ext uri="{BB962C8B-B14F-4D97-AF65-F5344CB8AC3E}">
        <p14:creationId xmlns:p14="http://schemas.microsoft.com/office/powerpoint/2010/main" val="3791940323"/>
      </p:ext>
    </p:extLst>
  </p:cSld>
  <p:clrMapOvr>
    <a:masterClrMapping/>
  </p:clrMapOvr>
  <p:transition/>
  <p:extLst>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object 10"/>
          <p:cNvSpPr/>
          <p:nvPr userDrawn="1"/>
        </p:nvSpPr>
        <p:spPr>
          <a:xfrm>
            <a:off x="6093310" y="1213055"/>
            <a:ext cx="45719" cy="4641480"/>
          </a:xfrm>
          <a:custGeom>
            <a:avLst/>
            <a:gdLst/>
            <a:ahLst/>
            <a:cxnLst/>
            <a:rect l="l" t="t" r="r" b="b"/>
            <a:pathLst>
              <a:path h="4766945">
                <a:moveTo>
                  <a:pt x="0" y="0"/>
                </a:moveTo>
                <a:lnTo>
                  <a:pt x="0" y="4766729"/>
                </a:lnTo>
              </a:path>
            </a:pathLst>
          </a:custGeom>
          <a:ln w="25908">
            <a:solidFill>
              <a:srgbClr val="002A82"/>
            </a:solidFill>
          </a:ln>
        </p:spPr>
        <p:txBody>
          <a:bodyPr wrap="square" lIns="0" tIns="0" rIns="0" bIns="0" rtlCol="0"/>
          <a:lstStyle/>
          <a:p>
            <a:endParaRPr sz="1200">
              <a:solidFill>
                <a:srgbClr val="002060"/>
              </a:solidFill>
            </a:endParaRPr>
          </a:p>
        </p:txBody>
      </p:sp>
      <p:sp>
        <p:nvSpPr>
          <p:cNvPr id="7" name="object 12"/>
          <p:cNvSpPr/>
          <p:nvPr userDrawn="1"/>
        </p:nvSpPr>
        <p:spPr>
          <a:xfrm flipV="1">
            <a:off x="598003" y="3253839"/>
            <a:ext cx="11054066" cy="201879"/>
          </a:xfrm>
          <a:custGeom>
            <a:avLst/>
            <a:gdLst/>
            <a:ahLst/>
            <a:cxnLst/>
            <a:rect l="l" t="t" r="r" b="b"/>
            <a:pathLst>
              <a:path w="9144000">
                <a:moveTo>
                  <a:pt x="0" y="0"/>
                </a:moveTo>
                <a:lnTo>
                  <a:pt x="9144000" y="0"/>
                </a:lnTo>
              </a:path>
            </a:pathLst>
          </a:custGeom>
          <a:ln w="25908">
            <a:solidFill>
              <a:srgbClr val="002A82"/>
            </a:solidFill>
          </a:ln>
        </p:spPr>
        <p:txBody>
          <a:bodyPr wrap="square" lIns="0" tIns="0" rIns="0" bIns="0" rtlCol="0"/>
          <a:lstStyle/>
          <a:p>
            <a:endParaRPr sz="1200">
              <a:solidFill>
                <a:srgbClr val="002060"/>
              </a:solidFill>
            </a:endParaRPr>
          </a:p>
        </p:txBody>
      </p:sp>
    </p:spTree>
    <p:extLst>
      <p:ext uri="{BB962C8B-B14F-4D97-AF65-F5344CB8AC3E}">
        <p14:creationId xmlns:p14="http://schemas.microsoft.com/office/powerpoint/2010/main" val="5255007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305" y="1167493"/>
            <a:ext cx="5103389" cy="5094514"/>
          </a:xfrm>
          <a:prstGeom prst="rect">
            <a:avLst/>
          </a:prstGeom>
        </p:spPr>
      </p:pic>
      <p:sp>
        <p:nvSpPr>
          <p:cNvPr id="5" name="TextBox 4"/>
          <p:cNvSpPr txBox="1"/>
          <p:nvPr/>
        </p:nvSpPr>
        <p:spPr>
          <a:xfrm>
            <a:off x="11617125" y="6451084"/>
            <a:ext cx="5748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EF049C-6239-4B1C-A27A-4F4B4640BBDE}"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 name="TextBox 2"/>
          <p:cNvSpPr txBox="1"/>
          <p:nvPr userDrawn="1"/>
        </p:nvSpPr>
        <p:spPr>
          <a:xfrm>
            <a:off x="1355075" y="99152"/>
            <a:ext cx="9661793" cy="646331"/>
          </a:xfrm>
          <a:prstGeom prst="rect">
            <a:avLst/>
          </a:prstGeom>
          <a:noFill/>
        </p:spPr>
        <p:txBody>
          <a:bodyPr wrap="square" rtlCol="0">
            <a:spAutoFit/>
          </a:bodyPr>
          <a:lstStyle/>
          <a:p>
            <a:pPr algn="ctr"/>
            <a:r>
              <a:rPr kumimoji="0" lang="en-US" sz="3600" b="1" i="0" u="none" strike="noStrike" kern="0" cap="none" spc="0" normalizeH="0" baseline="0" noProof="0">
                <a:ln>
                  <a:noFill/>
                </a:ln>
                <a:solidFill>
                  <a:srgbClr val="000066"/>
                </a:solidFill>
                <a:effectLst/>
                <a:uLnTx/>
                <a:uFillTx/>
                <a:latin typeface="+mn-lt"/>
                <a:ea typeface="+mj-ea"/>
                <a:cs typeface="+mj-cs"/>
              </a:rPr>
              <a:t>Questions</a:t>
            </a:r>
            <a:endParaRPr lang="en-US"/>
          </a:p>
        </p:txBody>
      </p:sp>
    </p:spTree>
    <p:extLst>
      <p:ext uri="{BB962C8B-B14F-4D97-AF65-F5344CB8AC3E}">
        <p14:creationId xmlns:p14="http://schemas.microsoft.com/office/powerpoint/2010/main" val="356570624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0147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1067" y="133508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1067" y="2153610"/>
            <a:ext cx="5386917" cy="4088440"/>
          </a:xfrm>
        </p:spPr>
        <p:txBody>
          <a:bodyPr/>
          <a:lstStyle>
            <a:lvl1pPr>
              <a:defRPr sz="2400"/>
            </a:lvl1pPr>
            <a:lvl2pPr>
              <a:defRPr sz="2000"/>
            </a:lvl2pPr>
            <a:lvl3pPr>
              <a:defRPr sz="1800"/>
            </a:lvl3pPr>
            <a:lvl4pPr>
              <a:buClr>
                <a:srgbClr val="000066"/>
              </a:buClr>
              <a:defRPr sz="1600"/>
            </a:lvl4pPr>
            <a:lvl5pPr>
              <a:buClr>
                <a:srgbClr val="000066"/>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8118" y="1335088"/>
            <a:ext cx="560704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8118" y="2158409"/>
            <a:ext cx="5607049" cy="4083641"/>
          </a:xfrm>
        </p:spPr>
        <p:txBody>
          <a:bodyPr/>
          <a:lstStyle>
            <a:lvl1pPr>
              <a:defRPr sz="2400"/>
            </a:lvl1pPr>
            <a:lvl2pPr>
              <a:defRPr sz="2000"/>
            </a:lvl2pPr>
            <a:lvl3pPr>
              <a:defRPr sz="1800"/>
            </a:lvl3pPr>
            <a:lvl4pPr>
              <a:buClr>
                <a:srgbClr val="000066"/>
              </a:buClr>
              <a:defRPr sz="1600"/>
            </a:lvl4pPr>
            <a:lvl5pPr>
              <a:buClr>
                <a:srgbClr val="000066"/>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943429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786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1999" cy="1201478"/>
          </a:xfrm>
        </p:spPr>
        <p:txBody>
          <a:bodyPr/>
          <a:lstStyle/>
          <a:p>
            <a:r>
              <a:rPr lang="en-US"/>
              <a:t>Click to edit Master title style</a:t>
            </a:r>
          </a:p>
        </p:txBody>
      </p:sp>
      <p:sp>
        <p:nvSpPr>
          <p:cNvPr id="3" name="Text Placeholder 2"/>
          <p:cNvSpPr>
            <a:spLocks noGrp="1"/>
          </p:cNvSpPr>
          <p:nvPr>
            <p:ph type="body" sz="half" idx="1"/>
          </p:nvPr>
        </p:nvSpPr>
        <p:spPr>
          <a:xfrm>
            <a:off x="483800" y="1335777"/>
            <a:ext cx="5552017" cy="4906274"/>
          </a:xfrm>
        </p:spPr>
        <p:txBody>
          <a:bodyPr/>
          <a:lstStyle>
            <a:lvl4pPr>
              <a:buClr>
                <a:srgbClr val="000066"/>
              </a:buClr>
              <a:defRPr/>
            </a:lvl4pPr>
            <a:lvl5pPr>
              <a:buClr>
                <a:srgbClr val="00006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39017" y="1327151"/>
            <a:ext cx="5454649" cy="2398713"/>
          </a:xfrm>
        </p:spPr>
        <p:txBody>
          <a:bodyPr/>
          <a:lstStyle>
            <a:lvl4pPr>
              <a:buClr>
                <a:srgbClr val="000066"/>
              </a:buClr>
              <a:defRPr/>
            </a:lvl4pPr>
            <a:lvl5pPr>
              <a:buClr>
                <a:srgbClr val="00006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39017" y="3878264"/>
            <a:ext cx="5454649" cy="2363787"/>
          </a:xfrm>
        </p:spPr>
        <p:txBody>
          <a:bodyPr/>
          <a:lstStyle>
            <a:lvl4pPr>
              <a:buClr>
                <a:srgbClr val="000066"/>
              </a:buClr>
              <a:defRPr/>
            </a:lvl4pPr>
            <a:lvl5pPr>
              <a:buClr>
                <a:srgbClr val="00006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0692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1999" cy="1200500"/>
          </a:xfrm>
        </p:spPr>
        <p:txBody>
          <a:bodyPr/>
          <a:lstStyle/>
          <a:p>
            <a:r>
              <a:rPr lang="en-US"/>
              <a:t>Click to edit Master title style</a:t>
            </a:r>
          </a:p>
        </p:txBody>
      </p:sp>
    </p:spTree>
    <p:extLst>
      <p:ext uri="{BB962C8B-B14F-4D97-AF65-F5344CB8AC3E}">
        <p14:creationId xmlns:p14="http://schemas.microsoft.com/office/powerpoint/2010/main" val="19415729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bject 10"/>
          <p:cNvSpPr/>
          <p:nvPr userDrawn="1"/>
        </p:nvSpPr>
        <p:spPr>
          <a:xfrm>
            <a:off x="6093310" y="1579417"/>
            <a:ext cx="45719" cy="4275117"/>
          </a:xfrm>
          <a:custGeom>
            <a:avLst/>
            <a:gdLst/>
            <a:ahLst/>
            <a:cxnLst/>
            <a:rect l="l" t="t" r="r" b="b"/>
            <a:pathLst>
              <a:path h="4766945">
                <a:moveTo>
                  <a:pt x="0" y="0"/>
                </a:moveTo>
                <a:lnTo>
                  <a:pt x="0" y="4766729"/>
                </a:lnTo>
              </a:path>
            </a:pathLst>
          </a:custGeom>
          <a:ln w="25908">
            <a:solidFill>
              <a:srgbClr val="002A82"/>
            </a:solidFill>
          </a:ln>
        </p:spPr>
        <p:txBody>
          <a:bodyPr wrap="square" lIns="0" tIns="0" rIns="0" bIns="0" rtlCol="0"/>
          <a:lstStyle/>
          <a:p>
            <a:endParaRPr sz="1200">
              <a:solidFill>
                <a:srgbClr val="002060"/>
              </a:solidFill>
            </a:endParaRPr>
          </a:p>
        </p:txBody>
      </p:sp>
      <p:sp>
        <p:nvSpPr>
          <p:cNvPr id="4" name="object 12"/>
          <p:cNvSpPr/>
          <p:nvPr userDrawn="1"/>
        </p:nvSpPr>
        <p:spPr>
          <a:xfrm flipV="1">
            <a:off x="598003" y="3253839"/>
            <a:ext cx="11054066" cy="201879"/>
          </a:xfrm>
          <a:custGeom>
            <a:avLst/>
            <a:gdLst/>
            <a:ahLst/>
            <a:cxnLst/>
            <a:rect l="l" t="t" r="r" b="b"/>
            <a:pathLst>
              <a:path w="9144000">
                <a:moveTo>
                  <a:pt x="0" y="0"/>
                </a:moveTo>
                <a:lnTo>
                  <a:pt x="9144000" y="0"/>
                </a:lnTo>
              </a:path>
            </a:pathLst>
          </a:custGeom>
          <a:ln w="25908">
            <a:solidFill>
              <a:srgbClr val="002A82"/>
            </a:solidFill>
          </a:ln>
        </p:spPr>
        <p:txBody>
          <a:bodyPr wrap="square" lIns="0" tIns="0" rIns="0" bIns="0" rtlCol="0"/>
          <a:lstStyle/>
          <a:p>
            <a:endParaRPr sz="1200">
              <a:solidFill>
                <a:srgbClr val="002060"/>
              </a:solidFill>
            </a:endParaRPr>
          </a:p>
        </p:txBody>
      </p:sp>
    </p:spTree>
    <p:extLst>
      <p:ext uri="{BB962C8B-B14F-4D97-AF65-F5344CB8AC3E}">
        <p14:creationId xmlns:p14="http://schemas.microsoft.com/office/powerpoint/2010/main" val="79960787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 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0" y="334537"/>
            <a:ext cx="12191999" cy="611036"/>
          </a:xfrm>
        </p:spPr>
        <p:txBody>
          <a:bodyPr/>
          <a:lstStyle>
            <a:lvl1pPr>
              <a:defRPr sz="3200"/>
            </a:lvl1pPr>
          </a:lstStyle>
          <a:p>
            <a:r>
              <a:rPr lang="en-US"/>
              <a:t>Click to edit Master title style</a:t>
            </a:r>
          </a:p>
        </p:txBody>
      </p:sp>
      <p:sp>
        <p:nvSpPr>
          <p:cNvPr id="4" name="Text Placeholder 3"/>
          <p:cNvSpPr>
            <a:spLocks noGrp="1"/>
          </p:cNvSpPr>
          <p:nvPr>
            <p:ph type="body" sz="quarter" idx="10" hasCustomPrompt="1"/>
          </p:nvPr>
        </p:nvSpPr>
        <p:spPr>
          <a:xfrm>
            <a:off x="0" y="6413500"/>
            <a:ext cx="3069771" cy="444500"/>
          </a:xfrm>
          <a:noFill/>
          <a:ln>
            <a:noFill/>
          </a:ln>
        </p:spPr>
        <p:txBody>
          <a:bodyPr/>
          <a:lstStyle>
            <a:lvl1pPr marL="0" indent="0">
              <a:spcBef>
                <a:spcPct val="0"/>
              </a:spcBef>
              <a:buFontTx/>
              <a:buNone/>
              <a:defRPr sz="12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spcBef>
                <a:spcPct val="0"/>
              </a:spcBef>
              <a:buFontTx/>
              <a:buNone/>
            </a:pPr>
            <a:r>
              <a:rPr lang="en-US" altLang="en-US" sz="900" b="1">
                <a:solidFill>
                  <a:srgbClr val="000000"/>
                </a:solidFill>
              </a:rPr>
              <a:t>As of: DD MMM YY</a:t>
            </a:r>
          </a:p>
          <a:p>
            <a:pPr>
              <a:spcBef>
                <a:spcPct val="0"/>
              </a:spcBef>
              <a:buFontTx/>
              <a:buNone/>
            </a:pPr>
            <a:r>
              <a:rPr lang="en-US" altLang="en-US" sz="900" b="1">
                <a:solidFill>
                  <a:srgbClr val="000000"/>
                </a:solidFill>
              </a:rPr>
              <a:t>OPR: 19 XXX</a:t>
            </a:r>
          </a:p>
        </p:txBody>
      </p:sp>
      <p:sp>
        <p:nvSpPr>
          <p:cNvPr id="5" name="TextBox 4"/>
          <p:cNvSpPr txBox="1"/>
          <p:nvPr/>
        </p:nvSpPr>
        <p:spPr>
          <a:xfrm>
            <a:off x="11617125" y="6451084"/>
            <a:ext cx="5748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EF049C-6239-4B1C-A27A-4F4B4640BBDE}"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1076791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Text Placeholder 4"/>
          <p:cNvSpPr>
            <a:spLocks noGrp="1"/>
          </p:cNvSpPr>
          <p:nvPr>
            <p:ph type="body" sz="quarter" idx="11"/>
          </p:nvPr>
        </p:nvSpPr>
        <p:spPr>
          <a:xfrm>
            <a:off x="166688" y="1028700"/>
            <a:ext cx="11831637" cy="5249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2" hasCustomPrompt="1"/>
          </p:nvPr>
        </p:nvSpPr>
        <p:spPr>
          <a:xfrm>
            <a:off x="0" y="6413500"/>
            <a:ext cx="3069771" cy="444500"/>
          </a:xfrm>
          <a:noFill/>
          <a:ln>
            <a:noFill/>
          </a:ln>
        </p:spPr>
        <p:txBody>
          <a:bodyPr/>
          <a:lstStyle>
            <a:lvl1pPr marL="0" indent="0">
              <a:spcBef>
                <a:spcPct val="0"/>
              </a:spcBef>
              <a:buFontTx/>
              <a:buNone/>
              <a:defRPr sz="1200" b="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spcBef>
                <a:spcPct val="0"/>
              </a:spcBef>
              <a:buFontTx/>
              <a:buNone/>
            </a:pPr>
            <a:r>
              <a:rPr lang="en-US" altLang="en-US" sz="900" b="1">
                <a:solidFill>
                  <a:srgbClr val="000000"/>
                </a:solidFill>
              </a:rPr>
              <a:t>As of: DD MMM YY</a:t>
            </a:r>
          </a:p>
          <a:p>
            <a:pPr>
              <a:spcBef>
                <a:spcPct val="0"/>
              </a:spcBef>
              <a:buFontTx/>
              <a:buNone/>
            </a:pPr>
            <a:r>
              <a:rPr lang="en-US" altLang="en-US" sz="900" b="1">
                <a:solidFill>
                  <a:srgbClr val="000000"/>
                </a:solidFill>
              </a:rPr>
              <a:t>OPR: 19 XXX</a:t>
            </a:r>
          </a:p>
        </p:txBody>
      </p:sp>
    </p:spTree>
    <p:extLst>
      <p:ext uri="{BB962C8B-B14F-4D97-AF65-F5344CB8AC3E}">
        <p14:creationId xmlns:p14="http://schemas.microsoft.com/office/powerpoint/2010/main" val="1036169152"/>
      </p:ext>
    </p:extLst>
  </p:cSld>
  <p:clrMapOvr>
    <a:masterClrMapping/>
  </p:clrMapOvr>
  <p:transition/>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ynamic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Content Placeholder 5"/>
          <p:cNvSpPr>
            <a:spLocks noGrp="1"/>
          </p:cNvSpPr>
          <p:nvPr>
            <p:ph sz="quarter" idx="12"/>
          </p:nvPr>
        </p:nvSpPr>
        <p:spPr>
          <a:xfrm>
            <a:off x="213518" y="1028700"/>
            <a:ext cx="11764963" cy="522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3" hasCustomPrompt="1"/>
          </p:nvPr>
        </p:nvSpPr>
        <p:spPr>
          <a:xfrm>
            <a:off x="0" y="6413500"/>
            <a:ext cx="3069771" cy="444500"/>
          </a:xfrm>
          <a:noFill/>
          <a:ln>
            <a:noFill/>
          </a:ln>
        </p:spPr>
        <p:txBody>
          <a:bodyPr/>
          <a:lstStyle>
            <a:lvl1pPr marL="0" indent="0">
              <a:spcBef>
                <a:spcPct val="0"/>
              </a:spcBef>
              <a:buFontTx/>
              <a:buNone/>
              <a:defRPr sz="12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spcBef>
                <a:spcPct val="0"/>
              </a:spcBef>
              <a:buFontTx/>
              <a:buNone/>
            </a:pPr>
            <a:r>
              <a:rPr lang="en-US" altLang="en-US" sz="900" b="1">
                <a:solidFill>
                  <a:srgbClr val="000000"/>
                </a:solidFill>
              </a:rPr>
              <a:t>As of: DD MMM YY</a:t>
            </a:r>
          </a:p>
          <a:p>
            <a:pPr>
              <a:spcBef>
                <a:spcPct val="0"/>
              </a:spcBef>
              <a:buFontTx/>
              <a:buNone/>
            </a:pPr>
            <a:r>
              <a:rPr lang="en-US" altLang="en-US" sz="900" b="1">
                <a:solidFill>
                  <a:srgbClr val="000000"/>
                </a:solidFill>
              </a:rPr>
              <a:t>OPR: 19 XXX</a:t>
            </a:r>
          </a:p>
        </p:txBody>
      </p:sp>
    </p:spTree>
    <p:extLst>
      <p:ext uri="{BB962C8B-B14F-4D97-AF65-F5344CB8AC3E}">
        <p14:creationId xmlns:p14="http://schemas.microsoft.com/office/powerpoint/2010/main" val="3913571580"/>
      </p:ext>
    </p:extLst>
  </p:cSld>
  <p:clrMapOvr>
    <a:masterClrMapping/>
  </p:clrMapOvr>
  <p:transition/>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object 10"/>
          <p:cNvSpPr/>
          <p:nvPr userDrawn="1"/>
        </p:nvSpPr>
        <p:spPr>
          <a:xfrm>
            <a:off x="6093310" y="1213055"/>
            <a:ext cx="45719" cy="4641480"/>
          </a:xfrm>
          <a:custGeom>
            <a:avLst/>
            <a:gdLst/>
            <a:ahLst/>
            <a:cxnLst/>
            <a:rect l="l" t="t" r="r" b="b"/>
            <a:pathLst>
              <a:path h="4766945">
                <a:moveTo>
                  <a:pt x="0" y="0"/>
                </a:moveTo>
                <a:lnTo>
                  <a:pt x="0" y="4766729"/>
                </a:lnTo>
              </a:path>
            </a:pathLst>
          </a:custGeom>
          <a:ln w="25908">
            <a:solidFill>
              <a:srgbClr val="002A82"/>
            </a:solidFill>
          </a:ln>
        </p:spPr>
        <p:txBody>
          <a:bodyPr wrap="square" lIns="0" tIns="0" rIns="0" bIns="0" rtlCol="0"/>
          <a:lstStyle/>
          <a:p>
            <a:endParaRPr sz="1200">
              <a:solidFill>
                <a:srgbClr val="002060"/>
              </a:solidFill>
            </a:endParaRPr>
          </a:p>
        </p:txBody>
      </p:sp>
      <p:sp>
        <p:nvSpPr>
          <p:cNvPr id="7" name="object 12"/>
          <p:cNvSpPr/>
          <p:nvPr userDrawn="1"/>
        </p:nvSpPr>
        <p:spPr>
          <a:xfrm flipV="1">
            <a:off x="598003" y="3253839"/>
            <a:ext cx="11054066" cy="201879"/>
          </a:xfrm>
          <a:custGeom>
            <a:avLst/>
            <a:gdLst/>
            <a:ahLst/>
            <a:cxnLst/>
            <a:rect l="l" t="t" r="r" b="b"/>
            <a:pathLst>
              <a:path w="9144000">
                <a:moveTo>
                  <a:pt x="0" y="0"/>
                </a:moveTo>
                <a:lnTo>
                  <a:pt x="9144000" y="0"/>
                </a:lnTo>
              </a:path>
            </a:pathLst>
          </a:custGeom>
          <a:ln w="25908">
            <a:solidFill>
              <a:srgbClr val="002A82"/>
            </a:solidFill>
          </a:ln>
        </p:spPr>
        <p:txBody>
          <a:bodyPr wrap="square" lIns="0" tIns="0" rIns="0" bIns="0" rtlCol="0"/>
          <a:lstStyle/>
          <a:p>
            <a:endParaRPr sz="1200">
              <a:solidFill>
                <a:srgbClr val="002060"/>
              </a:solidFill>
            </a:endParaRPr>
          </a:p>
        </p:txBody>
      </p:sp>
    </p:spTree>
    <p:extLst>
      <p:ext uri="{BB962C8B-B14F-4D97-AF65-F5344CB8AC3E}">
        <p14:creationId xmlns:p14="http://schemas.microsoft.com/office/powerpoint/2010/main" val="9760526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305" y="1167493"/>
            <a:ext cx="5103389" cy="5094514"/>
          </a:xfrm>
          <a:prstGeom prst="rect">
            <a:avLst/>
          </a:prstGeom>
        </p:spPr>
      </p:pic>
      <p:sp>
        <p:nvSpPr>
          <p:cNvPr id="5" name="TextBox 4"/>
          <p:cNvSpPr txBox="1"/>
          <p:nvPr/>
        </p:nvSpPr>
        <p:spPr>
          <a:xfrm>
            <a:off x="11617125" y="6451084"/>
            <a:ext cx="5748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EF049C-6239-4B1C-A27A-4F4B4640BBDE}"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 name="TextBox 2"/>
          <p:cNvSpPr txBox="1"/>
          <p:nvPr userDrawn="1"/>
        </p:nvSpPr>
        <p:spPr>
          <a:xfrm>
            <a:off x="1355075" y="99152"/>
            <a:ext cx="9661793" cy="646331"/>
          </a:xfrm>
          <a:prstGeom prst="rect">
            <a:avLst/>
          </a:prstGeom>
          <a:noFill/>
        </p:spPr>
        <p:txBody>
          <a:bodyPr wrap="square" rtlCol="0">
            <a:spAutoFit/>
          </a:bodyPr>
          <a:lstStyle/>
          <a:p>
            <a:pPr algn="ctr"/>
            <a:r>
              <a:rPr kumimoji="0" lang="en-US" sz="3600" b="1" i="0" u="none" strike="noStrike" kern="0" cap="none" spc="0" normalizeH="0" baseline="0" noProof="0">
                <a:ln>
                  <a:noFill/>
                </a:ln>
                <a:solidFill>
                  <a:srgbClr val="000066"/>
                </a:solidFill>
                <a:effectLst/>
                <a:uLnTx/>
                <a:uFillTx/>
                <a:latin typeface="+mn-lt"/>
                <a:ea typeface="+mj-ea"/>
                <a:cs typeface="+mj-cs"/>
              </a:rPr>
              <a:t>Questions</a:t>
            </a:r>
            <a:endParaRPr lang="en-US"/>
          </a:p>
        </p:txBody>
      </p:sp>
    </p:spTree>
    <p:extLst>
      <p:ext uri="{BB962C8B-B14F-4D97-AF65-F5344CB8AC3E}">
        <p14:creationId xmlns:p14="http://schemas.microsoft.com/office/powerpoint/2010/main" val="5949132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 Title Slide">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309563"/>
            <a:ext cx="1219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75" tIns="43598" rIns="87175" bIns="43598">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66"/>
                </a:solidFill>
                <a:effectLst/>
                <a:uLnTx/>
                <a:uFillTx/>
                <a:latin typeface="Arial" charset="0"/>
                <a:ea typeface="+mn-ea"/>
                <a:cs typeface="Arial" charset="0"/>
              </a:rPr>
              <a:t>19th Airlift Wing</a:t>
            </a:r>
          </a:p>
        </p:txBody>
      </p:sp>
      <p:sp>
        <p:nvSpPr>
          <p:cNvPr id="10" name="Slide Number Placeholder 4"/>
          <p:cNvSpPr>
            <a:spLocks noGrp="1"/>
          </p:cNvSpPr>
          <p:nvPr>
            <p:ph type="sldNum" sz="quarter" idx="4"/>
          </p:nvPr>
        </p:nvSpPr>
        <p:spPr>
          <a:xfrm>
            <a:off x="11652069" y="6400801"/>
            <a:ext cx="53993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Line 4"/>
          <p:cNvSpPr>
            <a:spLocks noChangeShapeType="1"/>
          </p:cNvSpPr>
          <p:nvPr/>
        </p:nvSpPr>
        <p:spPr bwMode="auto">
          <a:xfrm>
            <a:off x="152400" y="990600"/>
            <a:ext cx="118872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2" name="Line 6"/>
          <p:cNvSpPr>
            <a:spLocks noChangeShapeType="1"/>
          </p:cNvSpPr>
          <p:nvPr/>
        </p:nvSpPr>
        <p:spPr bwMode="auto">
          <a:xfrm flipV="1">
            <a:off x="152400" y="6316388"/>
            <a:ext cx="118872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4" name="Rectangle 2"/>
          <p:cNvSpPr txBox="1">
            <a:spLocks noChangeArrowheads="1"/>
          </p:cNvSpPr>
          <p:nvPr userDrawn="1"/>
        </p:nvSpPr>
        <p:spPr bwMode="auto">
          <a:xfrm>
            <a:off x="6820829" y="3381000"/>
            <a:ext cx="53711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175" tIns="43598" rIns="87175" bIns="43598" numCol="1" anchor="ctr" anchorCtr="0" compatLnSpc="1">
            <a:prstTxWarp prst="textNoShape">
              <a:avLst/>
            </a:prstTxWarp>
          </a:bodyPr>
          <a:lstStyle>
            <a:lvl1pPr algn="ctr" defTabSz="833438" rtl="0" eaLnBrk="1" fontAlgn="base" hangingPunct="1">
              <a:spcBef>
                <a:spcPct val="0"/>
              </a:spcBef>
              <a:spcAft>
                <a:spcPct val="0"/>
              </a:spcAft>
              <a:defRPr sz="3200" b="1">
                <a:solidFill>
                  <a:srgbClr val="000066"/>
                </a:solidFill>
                <a:latin typeface="+mj-lt"/>
                <a:ea typeface="+mj-ea"/>
                <a:cs typeface="+mj-cs"/>
              </a:defRPr>
            </a:lvl1pPr>
            <a:lvl2pPr algn="ctr" defTabSz="833438" rtl="0" eaLnBrk="1" fontAlgn="base" hangingPunct="1">
              <a:spcBef>
                <a:spcPct val="0"/>
              </a:spcBef>
              <a:spcAft>
                <a:spcPct val="0"/>
              </a:spcAft>
              <a:defRPr sz="3300" b="1">
                <a:solidFill>
                  <a:srgbClr val="000066"/>
                </a:solidFill>
                <a:latin typeface="Arial" charset="0"/>
              </a:defRPr>
            </a:lvl2pPr>
            <a:lvl3pPr algn="ctr" defTabSz="833438" rtl="0" eaLnBrk="1" fontAlgn="base" hangingPunct="1">
              <a:spcBef>
                <a:spcPct val="0"/>
              </a:spcBef>
              <a:spcAft>
                <a:spcPct val="0"/>
              </a:spcAft>
              <a:defRPr sz="3300" b="1">
                <a:solidFill>
                  <a:srgbClr val="000066"/>
                </a:solidFill>
                <a:latin typeface="Arial" charset="0"/>
              </a:defRPr>
            </a:lvl3pPr>
            <a:lvl4pPr algn="ctr" defTabSz="833438" rtl="0" eaLnBrk="1" fontAlgn="base" hangingPunct="1">
              <a:spcBef>
                <a:spcPct val="0"/>
              </a:spcBef>
              <a:spcAft>
                <a:spcPct val="0"/>
              </a:spcAft>
              <a:defRPr sz="3300" b="1">
                <a:solidFill>
                  <a:srgbClr val="000066"/>
                </a:solidFill>
                <a:latin typeface="Arial" charset="0"/>
              </a:defRPr>
            </a:lvl4pPr>
            <a:lvl5pPr algn="ctr" defTabSz="833438" rtl="0" eaLnBrk="1" fontAlgn="base" hangingPunct="1">
              <a:spcBef>
                <a:spcPct val="0"/>
              </a:spcBef>
              <a:spcAft>
                <a:spcPct val="0"/>
              </a:spcAft>
              <a:defRPr sz="3300" b="1">
                <a:solidFill>
                  <a:srgbClr val="000066"/>
                </a:solidFill>
                <a:latin typeface="Arial" charset="0"/>
              </a:defRPr>
            </a:lvl5pPr>
            <a:lvl6pPr marL="457200" algn="ctr" defTabSz="833438" rtl="0" eaLnBrk="1" fontAlgn="base" hangingPunct="1">
              <a:spcBef>
                <a:spcPct val="0"/>
              </a:spcBef>
              <a:spcAft>
                <a:spcPct val="0"/>
              </a:spcAft>
              <a:defRPr sz="3300" b="1">
                <a:solidFill>
                  <a:schemeClr val="folHlink"/>
                </a:solidFill>
                <a:latin typeface="Arial" charset="0"/>
              </a:defRPr>
            </a:lvl6pPr>
            <a:lvl7pPr marL="914400" algn="ctr" defTabSz="833438" rtl="0" eaLnBrk="1" fontAlgn="base" hangingPunct="1">
              <a:spcBef>
                <a:spcPct val="0"/>
              </a:spcBef>
              <a:spcAft>
                <a:spcPct val="0"/>
              </a:spcAft>
              <a:defRPr sz="3300" b="1">
                <a:solidFill>
                  <a:schemeClr val="folHlink"/>
                </a:solidFill>
                <a:latin typeface="Arial" charset="0"/>
              </a:defRPr>
            </a:lvl7pPr>
            <a:lvl8pPr marL="1371600" algn="ctr" defTabSz="833438" rtl="0" eaLnBrk="1" fontAlgn="base" hangingPunct="1">
              <a:spcBef>
                <a:spcPct val="0"/>
              </a:spcBef>
              <a:spcAft>
                <a:spcPct val="0"/>
              </a:spcAft>
              <a:defRPr sz="3300" b="1">
                <a:solidFill>
                  <a:schemeClr val="folHlink"/>
                </a:solidFill>
                <a:latin typeface="Arial" charset="0"/>
              </a:defRPr>
            </a:lvl8pPr>
            <a:lvl9pPr marL="1828800" algn="ctr" defTabSz="833438" rtl="0" eaLnBrk="1" fontAlgn="base" hangingPunct="1">
              <a:spcBef>
                <a:spcPct val="0"/>
              </a:spcBef>
              <a:spcAft>
                <a:spcPct val="0"/>
              </a:spcAft>
              <a:defRPr sz="3300" b="1">
                <a:solidFill>
                  <a:schemeClr val="folHlink"/>
                </a:solidFill>
                <a:latin typeface="Arial" charset="0"/>
              </a:defRPr>
            </a:lvl9pPr>
          </a:lstStyle>
          <a:p>
            <a:endParaRPr lang="en-US" altLang="en-US" sz="2400" b="0" i="1" kern="0"/>
          </a:p>
        </p:txBody>
      </p:sp>
      <p:sp>
        <p:nvSpPr>
          <p:cNvPr id="15" name="Text Box 7"/>
          <p:cNvSpPr txBox="1">
            <a:spLocks noChangeArrowheads="1"/>
          </p:cNvSpPr>
          <p:nvPr userDrawn="1"/>
        </p:nvSpPr>
        <p:spPr bwMode="auto">
          <a:xfrm>
            <a:off x="9860" y="6316388"/>
            <a:ext cx="12192000" cy="36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75" tIns="43598" rIns="87175" bIns="43598">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marL="0" marR="0" algn="ctr">
              <a:spcBef>
                <a:spcPts val="0"/>
              </a:spcBef>
              <a:spcAft>
                <a:spcPts val="0"/>
              </a:spcAft>
              <a:tabLst>
                <a:tab pos="2743200" algn="ctr"/>
                <a:tab pos="5486400" algn="r"/>
              </a:tabLst>
            </a:pPr>
            <a:r>
              <a:rPr lang="en-US" sz="1800" i="1">
                <a:solidFill>
                  <a:srgbClr val="002060"/>
                </a:solidFill>
                <a:effectLst/>
                <a:latin typeface="Copperplate Gothic Bold" panose="020E0705020206020404" pitchFamily="34" charset="0"/>
                <a:ea typeface="Times New Roman" panose="02020603050405020304" pitchFamily="18" charset="0"/>
                <a:cs typeface="Arial" panose="020B0604020202020204" pitchFamily="34" charset="0"/>
              </a:rPr>
              <a:t>BLACK KNIGHTS</a:t>
            </a:r>
            <a:endParaRPr lang="en-US" sz="1800">
              <a:effectLst/>
              <a:latin typeface="Times New Roman" panose="02020603050405020304" pitchFamily="18" charset="0"/>
              <a:ea typeface="Times New Roman" panose="02020603050405020304" pitchFamily="18" charset="0"/>
            </a:endParaRPr>
          </a:p>
        </p:txBody>
      </p:sp>
      <p:sp>
        <p:nvSpPr>
          <p:cNvPr id="13" name="Rectangle 12"/>
          <p:cNvSpPr/>
          <p:nvPr userDrawn="1"/>
        </p:nvSpPr>
        <p:spPr bwMode="auto">
          <a:xfrm>
            <a:off x="5276385" y="0"/>
            <a:ext cx="1544444" cy="216176"/>
          </a:xfrm>
          <a:prstGeom prst="rect">
            <a:avLst/>
          </a:prstGeom>
          <a:solidFill>
            <a:srgbClr val="00B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rPr>
              <a:t>UNCLASSIFIED</a:t>
            </a:r>
          </a:p>
        </p:txBody>
      </p:sp>
      <p:sp>
        <p:nvSpPr>
          <p:cNvPr id="17" name="Rectangle 16"/>
          <p:cNvSpPr/>
          <p:nvPr userDrawn="1"/>
        </p:nvSpPr>
        <p:spPr bwMode="auto">
          <a:xfrm>
            <a:off x="5276385" y="6634083"/>
            <a:ext cx="1544444" cy="216176"/>
          </a:xfrm>
          <a:prstGeom prst="rect">
            <a:avLst/>
          </a:prstGeom>
          <a:solidFill>
            <a:srgbClr val="00B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rPr>
              <a:t>UNCLASSIFIED</a:t>
            </a:r>
          </a:p>
        </p:txBody>
      </p:sp>
      <p:pic>
        <p:nvPicPr>
          <p:cNvPr id="16" name="Picture 282"/>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foregroundMark x1="6863" y1="52356" x2="6863" y2="52356"/>
                        <a14:foregroundMark x1="94706" y1="50785" x2="94706" y2="50785"/>
                        <a14:foregroundMark x1="4902" y1="50262" x2="4902" y2="50262"/>
                        <a14:foregroundMark x1="96667" y1="54450" x2="96667" y2="54450"/>
                        <a14:foregroundMark x1="89608" y1="77487" x2="89608" y2="77487"/>
                        <a14:foregroundMark x1="30392" y1="88482" x2="30392" y2="88482"/>
                        <a14:foregroundMark x1="63725" y1="91099" x2="63725" y2="91099"/>
                        <a14:foregroundMark x1="13529" y1="65707" x2="8431" y2="71204"/>
                        <a14:foregroundMark x1="9216" y1="71990" x2="48627" y2="96073"/>
                        <a14:foregroundMark x1="49412" y1="96073" x2="89412" y2="76178"/>
                        <a14:foregroundMark x1="89804" y1="74607" x2="93333" y2="66492"/>
                        <a14:foregroundMark x1="91569" y1="65445" x2="82549" y2="65707"/>
                        <a14:foregroundMark x1="14510" y1="65183" x2="14902" y2="64136"/>
                        <a14:foregroundMark x1="15882" y1="64136" x2="82353" y2="65445"/>
                        <a14:foregroundMark x1="82549" y1="68063" x2="49216" y2="81414"/>
                        <a14:foregroundMark x1="55882" y1="83246" x2="29804" y2="78534"/>
                        <a14:foregroundMark x1="23725" y1="74346" x2="15490" y2="68325"/>
                        <a14:foregroundMark x1="27451" y1="76963" x2="13529" y2="70681"/>
                        <a14:foregroundMark x1="27451" y1="79319" x2="58039" y2="89791"/>
                        <a14:foregroundMark x1="44706" y1="89005" x2="44706" y2="89005"/>
                        <a14:foregroundMark x1="65686" y1="79319" x2="82353" y2="76440"/>
                        <a14:foregroundMark x1="84706" y1="74607" x2="89216" y2="68848"/>
                        <a14:foregroundMark x1="8627" y1="67539" x2="8627" y2="67539"/>
                        <a14:foregroundMark x1="9608" y1="61257" x2="9608" y2="61257"/>
                        <a14:foregroundMark x1="12157" y1="52880" x2="12157" y2="52880"/>
                        <a14:foregroundMark x1="9804" y1="50262" x2="9804" y2="50262"/>
                        <a14:foregroundMark x1="9608" y1="44503" x2="9608" y2="44503"/>
                        <a14:foregroundMark x1="35490" y1="90838" x2="35490" y2="90838"/>
                        <a14:foregroundMark x1="42745" y1="94503" x2="42745" y2="94503"/>
                        <a14:foregroundMark x1="86667" y1="46597" x2="86667" y2="46597"/>
                        <a14:foregroundMark x1="47903" y1="90728" x2="47903" y2="90728"/>
                      </a14:backgroundRemoval>
                    </a14:imgEffect>
                  </a14:imgLayer>
                </a14:imgProps>
              </a:ext>
              <a:ext uri="{28A0092B-C50C-407E-A947-70E740481C1C}">
                <a14:useLocalDpi xmlns:a14="http://schemas.microsoft.com/office/drawing/2010/main" val="0"/>
              </a:ext>
            </a:extLst>
          </a:blip>
          <a:stretch>
            <a:fillRect/>
          </a:stretch>
        </p:blipFill>
        <p:spPr bwMode="auto">
          <a:xfrm>
            <a:off x="693426" y="1758841"/>
            <a:ext cx="3795907" cy="378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90671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0" y="334537"/>
            <a:ext cx="12192000" cy="611036"/>
          </a:xfrm>
        </p:spPr>
        <p:txBody>
          <a:bodyPr/>
          <a:lstStyle>
            <a:lvl1pPr>
              <a:defRPr sz="3200"/>
            </a:lvl1pPr>
          </a:lstStyle>
          <a:p>
            <a:r>
              <a:rPr lang="en-US"/>
              <a:t>Click to edit Master title style</a:t>
            </a:r>
          </a:p>
        </p:txBody>
      </p:sp>
      <p:sp>
        <p:nvSpPr>
          <p:cNvPr id="4" name="Text Placeholder 3"/>
          <p:cNvSpPr>
            <a:spLocks noGrp="1"/>
          </p:cNvSpPr>
          <p:nvPr>
            <p:ph type="body" sz="quarter" idx="10" hasCustomPrompt="1"/>
          </p:nvPr>
        </p:nvSpPr>
        <p:spPr>
          <a:xfrm>
            <a:off x="0" y="6413500"/>
            <a:ext cx="3069771" cy="444500"/>
          </a:xfrm>
          <a:noFill/>
          <a:ln>
            <a:noFill/>
          </a:ln>
        </p:spPr>
        <p:txBody>
          <a:bodyPr/>
          <a:lstStyle>
            <a:lvl1pPr marL="0" indent="0">
              <a:spcBef>
                <a:spcPct val="0"/>
              </a:spcBef>
              <a:buFontTx/>
              <a:buNone/>
              <a:defRPr sz="12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spcBef>
                <a:spcPct val="0"/>
              </a:spcBef>
              <a:buFontTx/>
              <a:buNone/>
            </a:pPr>
            <a:r>
              <a:rPr lang="en-US" altLang="en-US" sz="900" b="1">
                <a:solidFill>
                  <a:srgbClr val="000000"/>
                </a:solidFill>
              </a:rPr>
              <a:t>As of: DD MMM YY</a:t>
            </a:r>
          </a:p>
          <a:p>
            <a:pPr>
              <a:spcBef>
                <a:spcPct val="0"/>
              </a:spcBef>
              <a:buFontTx/>
              <a:buNone/>
            </a:pPr>
            <a:r>
              <a:rPr lang="en-US" altLang="en-US" sz="900" b="1">
                <a:solidFill>
                  <a:srgbClr val="000000"/>
                </a:solidFill>
              </a:rPr>
              <a:t>OPR: 19 XXX</a:t>
            </a:r>
          </a:p>
        </p:txBody>
      </p:sp>
      <p:sp>
        <p:nvSpPr>
          <p:cNvPr id="5" name="TextBox 4"/>
          <p:cNvSpPr txBox="1"/>
          <p:nvPr/>
        </p:nvSpPr>
        <p:spPr>
          <a:xfrm>
            <a:off x="11617125" y="6451084"/>
            <a:ext cx="5748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EF049C-6239-4B1C-A27A-4F4B4640BBDE}"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3181249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Text Placeholder 4"/>
          <p:cNvSpPr>
            <a:spLocks noGrp="1"/>
          </p:cNvSpPr>
          <p:nvPr>
            <p:ph type="body" sz="quarter" idx="11"/>
          </p:nvPr>
        </p:nvSpPr>
        <p:spPr>
          <a:xfrm>
            <a:off x="166688" y="1028700"/>
            <a:ext cx="11831637" cy="5249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2" hasCustomPrompt="1"/>
          </p:nvPr>
        </p:nvSpPr>
        <p:spPr>
          <a:xfrm>
            <a:off x="0" y="6413500"/>
            <a:ext cx="3069771" cy="444500"/>
          </a:xfrm>
          <a:noFill/>
          <a:ln>
            <a:noFill/>
          </a:ln>
        </p:spPr>
        <p:txBody>
          <a:bodyPr/>
          <a:lstStyle>
            <a:lvl1pPr marL="0" indent="0">
              <a:spcBef>
                <a:spcPct val="0"/>
              </a:spcBef>
              <a:buFontTx/>
              <a:buNone/>
              <a:defRPr sz="1200" b="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spcBef>
                <a:spcPct val="0"/>
              </a:spcBef>
              <a:buFontTx/>
              <a:buNone/>
            </a:pPr>
            <a:r>
              <a:rPr lang="en-US" altLang="en-US" sz="900" b="1">
                <a:solidFill>
                  <a:srgbClr val="000000"/>
                </a:solidFill>
              </a:rPr>
              <a:t>As of: DD MMM YY</a:t>
            </a:r>
          </a:p>
          <a:p>
            <a:pPr>
              <a:spcBef>
                <a:spcPct val="0"/>
              </a:spcBef>
              <a:buFontTx/>
              <a:buNone/>
            </a:pPr>
            <a:r>
              <a:rPr lang="en-US" altLang="en-US" sz="900" b="1">
                <a:solidFill>
                  <a:srgbClr val="000000"/>
                </a:solidFill>
              </a:rPr>
              <a:t>OPR: 19 XXX</a:t>
            </a:r>
          </a:p>
        </p:txBody>
      </p:sp>
    </p:spTree>
    <p:extLst>
      <p:ext uri="{BB962C8B-B14F-4D97-AF65-F5344CB8AC3E}">
        <p14:creationId xmlns:p14="http://schemas.microsoft.com/office/powerpoint/2010/main" val="2053385615"/>
      </p:ext>
    </p:extLst>
  </p:cSld>
  <p:clrMapOvr>
    <a:masterClrMapping/>
  </p:clrMapOvr>
  <p:transition/>
  <p:extLst>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0" y="-1143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175" tIns="43598" rIns="87175" bIns="43598" numCol="1" anchor="ctr" anchorCtr="0" compatLnSpc="1">
            <a:prstTxWarp prst="textNoShape">
              <a:avLst/>
            </a:prstTxWarp>
          </a:bodyPr>
          <a:lstStyle/>
          <a:p>
            <a:pPr lvl="0"/>
            <a:r>
              <a:rPr lang="en-US" altLang="en-US"/>
              <a:t>Click to edit Master title style</a:t>
            </a:r>
          </a:p>
        </p:txBody>
      </p:sp>
      <p:sp>
        <p:nvSpPr>
          <p:cNvPr id="20483" name="Rectangle 3"/>
          <p:cNvSpPr>
            <a:spLocks noGrp="1" noChangeArrowheads="1"/>
          </p:cNvSpPr>
          <p:nvPr>
            <p:ph type="body" idx="1"/>
          </p:nvPr>
        </p:nvSpPr>
        <p:spPr bwMode="auto">
          <a:xfrm>
            <a:off x="497417" y="10953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175" tIns="43598" rIns="87175" bIns="435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0487" name="Line 4"/>
          <p:cNvSpPr>
            <a:spLocks noChangeShapeType="1"/>
          </p:cNvSpPr>
          <p:nvPr/>
        </p:nvSpPr>
        <p:spPr bwMode="auto">
          <a:xfrm>
            <a:off x="152400" y="990600"/>
            <a:ext cx="118872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0488" name="Line 6"/>
          <p:cNvSpPr>
            <a:spLocks noChangeShapeType="1"/>
          </p:cNvSpPr>
          <p:nvPr/>
        </p:nvSpPr>
        <p:spPr bwMode="auto">
          <a:xfrm flipV="1">
            <a:off x="152400" y="6316388"/>
            <a:ext cx="118872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0" name="Slide Number Placeholder 4"/>
          <p:cNvSpPr>
            <a:spLocks noGrp="1"/>
          </p:cNvSpPr>
          <p:nvPr>
            <p:ph type="sldNum" sz="quarter" idx="4"/>
          </p:nvPr>
        </p:nvSpPr>
        <p:spPr>
          <a:xfrm>
            <a:off x="11652069" y="6400801"/>
            <a:ext cx="53993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2400" y="27432"/>
            <a:ext cx="914261" cy="912671"/>
          </a:xfrm>
          <a:prstGeom prst="rect">
            <a:avLst/>
          </a:prstGeom>
        </p:spPr>
      </p:pic>
      <p:sp>
        <p:nvSpPr>
          <p:cNvPr id="12" name="Text Box 7"/>
          <p:cNvSpPr txBox="1">
            <a:spLocks noChangeArrowheads="1"/>
          </p:cNvSpPr>
          <p:nvPr userDrawn="1"/>
        </p:nvSpPr>
        <p:spPr bwMode="auto">
          <a:xfrm>
            <a:off x="0" y="6400801"/>
            <a:ext cx="12192000" cy="36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75" tIns="43598" rIns="87175" bIns="43598">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marL="0" marR="0" algn="ctr">
              <a:spcBef>
                <a:spcPts val="0"/>
              </a:spcBef>
              <a:spcAft>
                <a:spcPts val="0"/>
              </a:spcAft>
              <a:tabLst>
                <a:tab pos="2743200" algn="ctr"/>
                <a:tab pos="5486400" algn="r"/>
              </a:tabLst>
            </a:pPr>
            <a:r>
              <a:rPr lang="en-US" sz="1800" i="1">
                <a:solidFill>
                  <a:srgbClr val="002060"/>
                </a:solidFill>
                <a:effectLst/>
                <a:latin typeface="Copperplate Gothic Bold" panose="020E0705020206020404" pitchFamily="34" charset="0"/>
                <a:ea typeface="Times New Roman" panose="02020603050405020304" pitchFamily="18" charset="0"/>
                <a:cs typeface="Arial" panose="020B0604020202020204" pitchFamily="34" charset="0"/>
              </a:rPr>
              <a:t>BLACK KNIGHTS</a:t>
            </a:r>
            <a:endParaRPr lang="en-US" sz="1800">
              <a:effectLst/>
              <a:latin typeface="Times New Roman" panose="02020603050405020304" pitchFamily="18" charset="0"/>
              <a:ea typeface="Times New Roman" panose="02020603050405020304" pitchFamily="18" charset="0"/>
            </a:endParaRPr>
          </a:p>
        </p:txBody>
      </p:sp>
      <p:pic>
        <p:nvPicPr>
          <p:cNvPr id="13" name="Picture 12"/>
          <p:cNvPicPr>
            <a:picLocks noChangeAspect="1"/>
          </p:cNvPicPr>
          <p:nvPr userDrawn="1"/>
        </p:nvPicPr>
        <p:blipFill>
          <a:blip r:embed="rId9"/>
          <a:stretch>
            <a:fillRect/>
          </a:stretch>
        </p:blipFill>
        <p:spPr>
          <a:xfrm>
            <a:off x="11112440" y="21064"/>
            <a:ext cx="927160" cy="925405"/>
          </a:xfrm>
          <a:prstGeom prst="rect">
            <a:avLst/>
          </a:prstGeom>
        </p:spPr>
      </p:pic>
    </p:spTree>
    <p:extLst>
      <p:ext uri="{BB962C8B-B14F-4D97-AF65-F5344CB8AC3E}">
        <p14:creationId xmlns:p14="http://schemas.microsoft.com/office/powerpoint/2010/main" val="298390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71" r:id="rId5"/>
    <p:sldLayoutId id="2147483663" r:id="rId6"/>
  </p:sldLayoutIdLst>
  <p:transition/>
  <p:hf hdr="0" ftr="0" dt="0"/>
  <p:txStyles>
    <p:titleStyle>
      <a:lvl1pPr algn="ctr" defTabSz="833438" rtl="0" eaLnBrk="1" fontAlgn="base" hangingPunct="1">
        <a:spcBef>
          <a:spcPct val="0"/>
        </a:spcBef>
        <a:spcAft>
          <a:spcPct val="0"/>
        </a:spcAft>
        <a:defRPr sz="3600" b="1">
          <a:solidFill>
            <a:srgbClr val="000066"/>
          </a:solidFill>
          <a:latin typeface="+mj-lt"/>
          <a:ea typeface="+mj-ea"/>
          <a:cs typeface="+mj-cs"/>
        </a:defRPr>
      </a:lvl1pPr>
      <a:lvl2pPr algn="ctr" defTabSz="833438" rtl="0" eaLnBrk="1" fontAlgn="base" hangingPunct="1">
        <a:spcBef>
          <a:spcPct val="0"/>
        </a:spcBef>
        <a:spcAft>
          <a:spcPct val="0"/>
        </a:spcAft>
        <a:defRPr sz="3300" b="1">
          <a:solidFill>
            <a:srgbClr val="000066"/>
          </a:solidFill>
          <a:latin typeface="Arial" charset="0"/>
        </a:defRPr>
      </a:lvl2pPr>
      <a:lvl3pPr algn="ctr" defTabSz="833438" rtl="0" eaLnBrk="1" fontAlgn="base" hangingPunct="1">
        <a:spcBef>
          <a:spcPct val="0"/>
        </a:spcBef>
        <a:spcAft>
          <a:spcPct val="0"/>
        </a:spcAft>
        <a:defRPr sz="3300" b="1">
          <a:solidFill>
            <a:srgbClr val="000066"/>
          </a:solidFill>
          <a:latin typeface="Arial" charset="0"/>
        </a:defRPr>
      </a:lvl3pPr>
      <a:lvl4pPr algn="ctr" defTabSz="833438" rtl="0" eaLnBrk="1" fontAlgn="base" hangingPunct="1">
        <a:spcBef>
          <a:spcPct val="0"/>
        </a:spcBef>
        <a:spcAft>
          <a:spcPct val="0"/>
        </a:spcAft>
        <a:defRPr sz="3300" b="1">
          <a:solidFill>
            <a:srgbClr val="000066"/>
          </a:solidFill>
          <a:latin typeface="Arial" charset="0"/>
        </a:defRPr>
      </a:lvl4pPr>
      <a:lvl5pPr algn="ctr" defTabSz="833438" rtl="0" eaLnBrk="1" fontAlgn="base" hangingPunct="1">
        <a:spcBef>
          <a:spcPct val="0"/>
        </a:spcBef>
        <a:spcAft>
          <a:spcPct val="0"/>
        </a:spcAft>
        <a:defRPr sz="3300" b="1">
          <a:solidFill>
            <a:srgbClr val="000066"/>
          </a:solidFill>
          <a:latin typeface="Arial" charset="0"/>
        </a:defRPr>
      </a:lvl5pPr>
      <a:lvl6pPr marL="457200" algn="ctr" defTabSz="833438" rtl="0" eaLnBrk="1" fontAlgn="base" hangingPunct="1">
        <a:spcBef>
          <a:spcPct val="0"/>
        </a:spcBef>
        <a:spcAft>
          <a:spcPct val="0"/>
        </a:spcAft>
        <a:defRPr sz="3300" b="1">
          <a:solidFill>
            <a:schemeClr val="folHlink"/>
          </a:solidFill>
          <a:latin typeface="Arial" charset="0"/>
        </a:defRPr>
      </a:lvl6pPr>
      <a:lvl7pPr marL="914400" algn="ctr" defTabSz="833438" rtl="0" eaLnBrk="1" fontAlgn="base" hangingPunct="1">
        <a:spcBef>
          <a:spcPct val="0"/>
        </a:spcBef>
        <a:spcAft>
          <a:spcPct val="0"/>
        </a:spcAft>
        <a:defRPr sz="3300" b="1">
          <a:solidFill>
            <a:schemeClr val="folHlink"/>
          </a:solidFill>
          <a:latin typeface="Arial" charset="0"/>
        </a:defRPr>
      </a:lvl7pPr>
      <a:lvl8pPr marL="1371600" algn="ctr" defTabSz="833438" rtl="0" eaLnBrk="1" fontAlgn="base" hangingPunct="1">
        <a:spcBef>
          <a:spcPct val="0"/>
        </a:spcBef>
        <a:spcAft>
          <a:spcPct val="0"/>
        </a:spcAft>
        <a:defRPr sz="3300" b="1">
          <a:solidFill>
            <a:schemeClr val="folHlink"/>
          </a:solidFill>
          <a:latin typeface="Arial" charset="0"/>
        </a:defRPr>
      </a:lvl8pPr>
      <a:lvl9pPr marL="1828800" algn="ctr" defTabSz="833438" rtl="0" eaLnBrk="1" fontAlgn="base" hangingPunct="1">
        <a:spcBef>
          <a:spcPct val="0"/>
        </a:spcBef>
        <a:spcAft>
          <a:spcPct val="0"/>
        </a:spcAft>
        <a:defRPr sz="3300" b="1">
          <a:solidFill>
            <a:schemeClr val="folHlink"/>
          </a:solidFill>
          <a:latin typeface="Arial" charset="0"/>
        </a:defRPr>
      </a:lvl9pPr>
    </p:titleStyle>
    <p:bodyStyle>
      <a:lvl1pPr marL="312738" indent="-312738" algn="l" defTabSz="833438" rtl="0" eaLnBrk="1" fontAlgn="base" hangingPunct="1">
        <a:spcBef>
          <a:spcPct val="20000"/>
        </a:spcBef>
        <a:spcAft>
          <a:spcPct val="0"/>
        </a:spcAft>
        <a:buChar char="•"/>
        <a:defRPr sz="2400">
          <a:solidFill>
            <a:schemeClr val="tx1"/>
          </a:solidFill>
          <a:latin typeface="+mn-lt"/>
          <a:ea typeface="+mn-ea"/>
          <a:cs typeface="+mn-cs"/>
        </a:defRPr>
      </a:lvl1pPr>
      <a:lvl2pPr marL="677863" indent="-261938" algn="l" defTabSz="833438" rtl="0" eaLnBrk="1" fontAlgn="base" hangingPunct="1">
        <a:spcBef>
          <a:spcPct val="20000"/>
        </a:spcBef>
        <a:spcAft>
          <a:spcPct val="0"/>
        </a:spcAft>
        <a:buChar char="•"/>
        <a:defRPr sz="2200">
          <a:solidFill>
            <a:schemeClr val="tx1"/>
          </a:solidFill>
          <a:latin typeface="+mn-lt"/>
        </a:defRPr>
      </a:lvl2pPr>
      <a:lvl3pPr marL="1041400" indent="-207963" algn="l" defTabSz="833438" rtl="0" eaLnBrk="1" fontAlgn="base" hangingPunct="1">
        <a:spcBef>
          <a:spcPct val="20000"/>
        </a:spcBef>
        <a:spcAft>
          <a:spcPct val="0"/>
        </a:spcAft>
        <a:buChar char="•"/>
        <a:defRPr>
          <a:solidFill>
            <a:schemeClr val="tx1"/>
          </a:solidFill>
          <a:latin typeface="+mn-lt"/>
        </a:defRPr>
      </a:lvl3pPr>
      <a:lvl4pPr marL="1458913" indent="-209550" algn="l" defTabSz="833438" rtl="0" eaLnBrk="1" fontAlgn="base" hangingPunct="1">
        <a:spcBef>
          <a:spcPct val="20000"/>
        </a:spcBef>
        <a:spcAft>
          <a:spcPct val="0"/>
        </a:spcAft>
        <a:defRPr>
          <a:solidFill>
            <a:schemeClr val="tx1"/>
          </a:solidFill>
          <a:latin typeface="+mn-lt"/>
        </a:defRPr>
      </a:lvl4pPr>
      <a:lvl5pPr marL="1874838" indent="-207963" algn="l" defTabSz="833438" rtl="0" eaLnBrk="1" fontAlgn="base" hangingPunct="1">
        <a:spcBef>
          <a:spcPct val="20000"/>
        </a:spcBef>
        <a:spcAft>
          <a:spcPct val="0"/>
        </a:spcAft>
        <a:buChar char="»"/>
        <a:defRPr>
          <a:solidFill>
            <a:schemeClr val="tx1"/>
          </a:solidFill>
          <a:latin typeface="+mn-lt"/>
        </a:defRPr>
      </a:lvl5pPr>
      <a:lvl6pPr marL="2332038" indent="-207963" algn="l" defTabSz="833438" rtl="0" eaLnBrk="1" fontAlgn="base" hangingPunct="1">
        <a:spcBef>
          <a:spcPct val="20000"/>
        </a:spcBef>
        <a:spcAft>
          <a:spcPct val="0"/>
        </a:spcAft>
        <a:buChar char="»"/>
        <a:defRPr>
          <a:solidFill>
            <a:schemeClr val="tx1"/>
          </a:solidFill>
          <a:latin typeface="+mn-lt"/>
        </a:defRPr>
      </a:lvl6pPr>
      <a:lvl7pPr marL="2789238" indent="-207963" algn="l" defTabSz="833438" rtl="0" eaLnBrk="1" fontAlgn="base" hangingPunct="1">
        <a:spcBef>
          <a:spcPct val="20000"/>
        </a:spcBef>
        <a:spcAft>
          <a:spcPct val="0"/>
        </a:spcAft>
        <a:buChar char="»"/>
        <a:defRPr>
          <a:solidFill>
            <a:schemeClr val="tx1"/>
          </a:solidFill>
          <a:latin typeface="+mn-lt"/>
        </a:defRPr>
      </a:lvl7pPr>
      <a:lvl8pPr marL="3246438" indent="-207963" algn="l" defTabSz="833438" rtl="0" eaLnBrk="1" fontAlgn="base" hangingPunct="1">
        <a:spcBef>
          <a:spcPct val="20000"/>
        </a:spcBef>
        <a:spcAft>
          <a:spcPct val="0"/>
        </a:spcAft>
        <a:buChar char="»"/>
        <a:defRPr>
          <a:solidFill>
            <a:schemeClr val="tx1"/>
          </a:solidFill>
          <a:latin typeface="+mn-lt"/>
        </a:defRPr>
      </a:lvl8pPr>
      <a:lvl9pPr marL="3703638" indent="-207963" algn="l" defTabSz="833438"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0" y="-1143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175" tIns="43598" rIns="87175" bIns="43598" numCol="1" anchor="ctr" anchorCtr="0" compatLnSpc="1">
            <a:prstTxWarp prst="textNoShape">
              <a:avLst/>
            </a:prstTxWarp>
          </a:bodyPr>
          <a:lstStyle/>
          <a:p>
            <a:pPr lvl="0"/>
            <a:r>
              <a:rPr lang="en-US" altLang="en-US"/>
              <a:t>Click to edit Master title style</a:t>
            </a:r>
          </a:p>
        </p:txBody>
      </p:sp>
      <p:sp>
        <p:nvSpPr>
          <p:cNvPr id="20483" name="Rectangle 3"/>
          <p:cNvSpPr>
            <a:spLocks noGrp="1" noChangeArrowheads="1"/>
          </p:cNvSpPr>
          <p:nvPr>
            <p:ph type="body" idx="1"/>
          </p:nvPr>
        </p:nvSpPr>
        <p:spPr bwMode="auto">
          <a:xfrm>
            <a:off x="497417" y="10953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175" tIns="43598" rIns="87175" bIns="435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0487" name="Line 4"/>
          <p:cNvSpPr>
            <a:spLocks noChangeShapeType="1"/>
          </p:cNvSpPr>
          <p:nvPr/>
        </p:nvSpPr>
        <p:spPr bwMode="auto">
          <a:xfrm>
            <a:off x="152400" y="990600"/>
            <a:ext cx="118872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0488" name="Line 6"/>
          <p:cNvSpPr>
            <a:spLocks noChangeShapeType="1"/>
          </p:cNvSpPr>
          <p:nvPr/>
        </p:nvSpPr>
        <p:spPr bwMode="auto">
          <a:xfrm flipV="1">
            <a:off x="152400" y="6316388"/>
            <a:ext cx="118872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0" name="Slide Number Placeholder 4"/>
          <p:cNvSpPr>
            <a:spLocks noGrp="1"/>
          </p:cNvSpPr>
          <p:nvPr>
            <p:ph type="sldNum" sz="quarter" idx="4"/>
          </p:nvPr>
        </p:nvSpPr>
        <p:spPr>
          <a:xfrm>
            <a:off x="11652069" y="6400801"/>
            <a:ext cx="53993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Rectangle 11"/>
          <p:cNvSpPr/>
          <p:nvPr userDrawn="1"/>
        </p:nvSpPr>
        <p:spPr bwMode="auto">
          <a:xfrm>
            <a:off x="5276385" y="0"/>
            <a:ext cx="1544444" cy="216176"/>
          </a:xfrm>
          <a:prstGeom prst="rect">
            <a:avLst/>
          </a:prstGeom>
          <a:solidFill>
            <a:srgbClr val="00B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rPr>
              <a:t>UNCLASSIFIED</a:t>
            </a:r>
          </a:p>
        </p:txBody>
      </p:sp>
      <p:sp>
        <p:nvSpPr>
          <p:cNvPr id="13" name="Rectangle 12"/>
          <p:cNvSpPr/>
          <p:nvPr userDrawn="1"/>
        </p:nvSpPr>
        <p:spPr bwMode="auto">
          <a:xfrm>
            <a:off x="5276385" y="6634083"/>
            <a:ext cx="1544444" cy="216176"/>
          </a:xfrm>
          <a:prstGeom prst="rect">
            <a:avLst/>
          </a:prstGeom>
          <a:solidFill>
            <a:srgbClr val="00B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Arial" charset="0"/>
              </a:rPr>
              <a:t>UNCLASSIFIED</a:t>
            </a:r>
          </a:p>
        </p:txBody>
      </p:sp>
      <p:pic>
        <p:nvPicPr>
          <p:cNvPr id="17" name="Picture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2400" y="27432"/>
            <a:ext cx="914261" cy="912671"/>
          </a:xfrm>
          <a:prstGeom prst="rect">
            <a:avLst/>
          </a:prstGeom>
        </p:spPr>
      </p:pic>
      <p:sp>
        <p:nvSpPr>
          <p:cNvPr id="18" name="Text Box 7"/>
          <p:cNvSpPr txBox="1">
            <a:spLocks noChangeArrowheads="1"/>
          </p:cNvSpPr>
          <p:nvPr userDrawn="1"/>
        </p:nvSpPr>
        <p:spPr bwMode="auto">
          <a:xfrm>
            <a:off x="0" y="6400801"/>
            <a:ext cx="12192000" cy="36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75" tIns="43598" rIns="87175" bIns="43598">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marL="0" marR="0" algn="ctr">
              <a:spcBef>
                <a:spcPts val="0"/>
              </a:spcBef>
              <a:spcAft>
                <a:spcPts val="0"/>
              </a:spcAft>
              <a:tabLst>
                <a:tab pos="2743200" algn="ctr"/>
                <a:tab pos="5486400" algn="r"/>
              </a:tabLst>
            </a:pPr>
            <a:r>
              <a:rPr lang="en-US" sz="1800" i="1">
                <a:solidFill>
                  <a:srgbClr val="002060"/>
                </a:solidFill>
                <a:effectLst/>
                <a:latin typeface="Copperplate Gothic Bold" panose="020E0705020206020404" pitchFamily="34" charset="0"/>
                <a:ea typeface="Times New Roman" panose="02020603050405020304" pitchFamily="18" charset="0"/>
                <a:cs typeface="Arial" panose="020B0604020202020204" pitchFamily="34" charset="0"/>
              </a:rPr>
              <a:t>BLACK KNIGHTS</a:t>
            </a:r>
            <a:endParaRPr lang="en-US" sz="1800">
              <a:effectLst/>
              <a:latin typeface="Times New Roman" panose="02020603050405020304" pitchFamily="18" charset="0"/>
              <a:ea typeface="Times New Roman" panose="02020603050405020304" pitchFamily="18" charset="0"/>
            </a:endParaRPr>
          </a:p>
        </p:txBody>
      </p:sp>
      <p:pic>
        <p:nvPicPr>
          <p:cNvPr id="19" name="Picture 18"/>
          <p:cNvPicPr>
            <a:picLocks noChangeAspect="1"/>
          </p:cNvPicPr>
          <p:nvPr userDrawn="1"/>
        </p:nvPicPr>
        <p:blipFill>
          <a:blip r:embed="rId9"/>
          <a:stretch>
            <a:fillRect/>
          </a:stretch>
        </p:blipFill>
        <p:spPr>
          <a:xfrm>
            <a:off x="11112440" y="21064"/>
            <a:ext cx="927160" cy="925405"/>
          </a:xfrm>
          <a:prstGeom prst="rect">
            <a:avLst/>
          </a:prstGeom>
        </p:spPr>
      </p:pic>
    </p:spTree>
    <p:extLst>
      <p:ext uri="{BB962C8B-B14F-4D97-AF65-F5344CB8AC3E}">
        <p14:creationId xmlns:p14="http://schemas.microsoft.com/office/powerpoint/2010/main" val="32120892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ransition/>
  <p:hf hdr="0" ftr="0" dt="0"/>
  <p:txStyles>
    <p:titleStyle>
      <a:lvl1pPr algn="ctr" defTabSz="833438" rtl="0" eaLnBrk="1" fontAlgn="base" hangingPunct="1">
        <a:spcBef>
          <a:spcPct val="0"/>
        </a:spcBef>
        <a:spcAft>
          <a:spcPct val="0"/>
        </a:spcAft>
        <a:defRPr sz="3600" b="1">
          <a:solidFill>
            <a:srgbClr val="000066"/>
          </a:solidFill>
          <a:latin typeface="+mj-lt"/>
          <a:ea typeface="+mj-ea"/>
          <a:cs typeface="+mj-cs"/>
        </a:defRPr>
      </a:lvl1pPr>
      <a:lvl2pPr algn="ctr" defTabSz="833438" rtl="0" eaLnBrk="1" fontAlgn="base" hangingPunct="1">
        <a:spcBef>
          <a:spcPct val="0"/>
        </a:spcBef>
        <a:spcAft>
          <a:spcPct val="0"/>
        </a:spcAft>
        <a:defRPr sz="3300" b="1">
          <a:solidFill>
            <a:srgbClr val="000066"/>
          </a:solidFill>
          <a:latin typeface="Arial" charset="0"/>
        </a:defRPr>
      </a:lvl2pPr>
      <a:lvl3pPr algn="ctr" defTabSz="833438" rtl="0" eaLnBrk="1" fontAlgn="base" hangingPunct="1">
        <a:spcBef>
          <a:spcPct val="0"/>
        </a:spcBef>
        <a:spcAft>
          <a:spcPct val="0"/>
        </a:spcAft>
        <a:defRPr sz="3300" b="1">
          <a:solidFill>
            <a:srgbClr val="000066"/>
          </a:solidFill>
          <a:latin typeface="Arial" charset="0"/>
        </a:defRPr>
      </a:lvl3pPr>
      <a:lvl4pPr algn="ctr" defTabSz="833438" rtl="0" eaLnBrk="1" fontAlgn="base" hangingPunct="1">
        <a:spcBef>
          <a:spcPct val="0"/>
        </a:spcBef>
        <a:spcAft>
          <a:spcPct val="0"/>
        </a:spcAft>
        <a:defRPr sz="3300" b="1">
          <a:solidFill>
            <a:srgbClr val="000066"/>
          </a:solidFill>
          <a:latin typeface="Arial" charset="0"/>
        </a:defRPr>
      </a:lvl4pPr>
      <a:lvl5pPr algn="ctr" defTabSz="833438" rtl="0" eaLnBrk="1" fontAlgn="base" hangingPunct="1">
        <a:spcBef>
          <a:spcPct val="0"/>
        </a:spcBef>
        <a:spcAft>
          <a:spcPct val="0"/>
        </a:spcAft>
        <a:defRPr sz="3300" b="1">
          <a:solidFill>
            <a:srgbClr val="000066"/>
          </a:solidFill>
          <a:latin typeface="Arial" charset="0"/>
        </a:defRPr>
      </a:lvl5pPr>
      <a:lvl6pPr marL="457200" algn="ctr" defTabSz="833438" rtl="0" eaLnBrk="1" fontAlgn="base" hangingPunct="1">
        <a:spcBef>
          <a:spcPct val="0"/>
        </a:spcBef>
        <a:spcAft>
          <a:spcPct val="0"/>
        </a:spcAft>
        <a:defRPr sz="3300" b="1">
          <a:solidFill>
            <a:schemeClr val="folHlink"/>
          </a:solidFill>
          <a:latin typeface="Arial" charset="0"/>
        </a:defRPr>
      </a:lvl6pPr>
      <a:lvl7pPr marL="914400" algn="ctr" defTabSz="833438" rtl="0" eaLnBrk="1" fontAlgn="base" hangingPunct="1">
        <a:spcBef>
          <a:spcPct val="0"/>
        </a:spcBef>
        <a:spcAft>
          <a:spcPct val="0"/>
        </a:spcAft>
        <a:defRPr sz="3300" b="1">
          <a:solidFill>
            <a:schemeClr val="folHlink"/>
          </a:solidFill>
          <a:latin typeface="Arial" charset="0"/>
        </a:defRPr>
      </a:lvl7pPr>
      <a:lvl8pPr marL="1371600" algn="ctr" defTabSz="833438" rtl="0" eaLnBrk="1" fontAlgn="base" hangingPunct="1">
        <a:spcBef>
          <a:spcPct val="0"/>
        </a:spcBef>
        <a:spcAft>
          <a:spcPct val="0"/>
        </a:spcAft>
        <a:defRPr sz="3300" b="1">
          <a:solidFill>
            <a:schemeClr val="folHlink"/>
          </a:solidFill>
          <a:latin typeface="Arial" charset="0"/>
        </a:defRPr>
      </a:lvl8pPr>
      <a:lvl9pPr marL="1828800" algn="ctr" defTabSz="833438" rtl="0" eaLnBrk="1" fontAlgn="base" hangingPunct="1">
        <a:spcBef>
          <a:spcPct val="0"/>
        </a:spcBef>
        <a:spcAft>
          <a:spcPct val="0"/>
        </a:spcAft>
        <a:defRPr sz="3300" b="1">
          <a:solidFill>
            <a:schemeClr val="folHlink"/>
          </a:solidFill>
          <a:latin typeface="Arial" charset="0"/>
        </a:defRPr>
      </a:lvl9pPr>
    </p:titleStyle>
    <p:bodyStyle>
      <a:lvl1pPr marL="312738" indent="-312738" algn="l" defTabSz="833438" rtl="0" eaLnBrk="1" fontAlgn="base" hangingPunct="1">
        <a:spcBef>
          <a:spcPct val="20000"/>
        </a:spcBef>
        <a:spcAft>
          <a:spcPct val="0"/>
        </a:spcAft>
        <a:buChar char="•"/>
        <a:defRPr sz="2400">
          <a:solidFill>
            <a:schemeClr val="tx1"/>
          </a:solidFill>
          <a:latin typeface="+mn-lt"/>
          <a:ea typeface="+mn-ea"/>
          <a:cs typeface="+mn-cs"/>
        </a:defRPr>
      </a:lvl1pPr>
      <a:lvl2pPr marL="677863" indent="-261938" algn="l" defTabSz="833438" rtl="0" eaLnBrk="1" fontAlgn="base" hangingPunct="1">
        <a:spcBef>
          <a:spcPct val="20000"/>
        </a:spcBef>
        <a:spcAft>
          <a:spcPct val="0"/>
        </a:spcAft>
        <a:buChar char="•"/>
        <a:defRPr sz="2200">
          <a:solidFill>
            <a:schemeClr val="tx1"/>
          </a:solidFill>
          <a:latin typeface="+mn-lt"/>
        </a:defRPr>
      </a:lvl2pPr>
      <a:lvl3pPr marL="1041400" indent="-207963" algn="l" defTabSz="833438" rtl="0" eaLnBrk="1" fontAlgn="base" hangingPunct="1">
        <a:spcBef>
          <a:spcPct val="20000"/>
        </a:spcBef>
        <a:spcAft>
          <a:spcPct val="0"/>
        </a:spcAft>
        <a:buChar char="•"/>
        <a:defRPr>
          <a:solidFill>
            <a:schemeClr val="tx1"/>
          </a:solidFill>
          <a:latin typeface="+mn-lt"/>
        </a:defRPr>
      </a:lvl3pPr>
      <a:lvl4pPr marL="1458913" indent="-209550" algn="l" defTabSz="833438" rtl="0" eaLnBrk="1" fontAlgn="base" hangingPunct="1">
        <a:spcBef>
          <a:spcPct val="20000"/>
        </a:spcBef>
        <a:spcAft>
          <a:spcPct val="0"/>
        </a:spcAft>
        <a:defRPr>
          <a:solidFill>
            <a:schemeClr val="tx1"/>
          </a:solidFill>
          <a:latin typeface="+mn-lt"/>
        </a:defRPr>
      </a:lvl4pPr>
      <a:lvl5pPr marL="1874838" indent="-207963" algn="l" defTabSz="833438" rtl="0" eaLnBrk="1" fontAlgn="base" hangingPunct="1">
        <a:spcBef>
          <a:spcPct val="20000"/>
        </a:spcBef>
        <a:spcAft>
          <a:spcPct val="0"/>
        </a:spcAft>
        <a:buChar char="»"/>
        <a:defRPr>
          <a:solidFill>
            <a:schemeClr val="tx1"/>
          </a:solidFill>
          <a:latin typeface="+mn-lt"/>
        </a:defRPr>
      </a:lvl5pPr>
      <a:lvl6pPr marL="2332038" indent="-207963" algn="l" defTabSz="833438" rtl="0" eaLnBrk="1" fontAlgn="base" hangingPunct="1">
        <a:spcBef>
          <a:spcPct val="20000"/>
        </a:spcBef>
        <a:spcAft>
          <a:spcPct val="0"/>
        </a:spcAft>
        <a:buChar char="»"/>
        <a:defRPr>
          <a:solidFill>
            <a:schemeClr val="tx1"/>
          </a:solidFill>
          <a:latin typeface="+mn-lt"/>
        </a:defRPr>
      </a:lvl6pPr>
      <a:lvl7pPr marL="2789238" indent="-207963" algn="l" defTabSz="833438" rtl="0" eaLnBrk="1" fontAlgn="base" hangingPunct="1">
        <a:spcBef>
          <a:spcPct val="20000"/>
        </a:spcBef>
        <a:spcAft>
          <a:spcPct val="0"/>
        </a:spcAft>
        <a:buChar char="»"/>
        <a:defRPr>
          <a:solidFill>
            <a:schemeClr val="tx1"/>
          </a:solidFill>
          <a:latin typeface="+mn-lt"/>
        </a:defRPr>
      </a:lvl7pPr>
      <a:lvl8pPr marL="3246438" indent="-207963" algn="l" defTabSz="833438" rtl="0" eaLnBrk="1" fontAlgn="base" hangingPunct="1">
        <a:spcBef>
          <a:spcPct val="20000"/>
        </a:spcBef>
        <a:spcAft>
          <a:spcPct val="0"/>
        </a:spcAft>
        <a:buChar char="»"/>
        <a:defRPr>
          <a:solidFill>
            <a:schemeClr val="tx1"/>
          </a:solidFill>
          <a:latin typeface="+mn-lt"/>
        </a:defRPr>
      </a:lvl8pPr>
      <a:lvl9pPr marL="3703638" indent="-207963" algn="l" defTabSz="833438"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smAMC-color-corrected"/>
          <p:cNvPicPr>
            <a:picLocks noChangeAspect="1" noChangeArrowheads="1"/>
          </p:cNvPicPr>
          <p:nvPr userDrawn="1"/>
        </p:nvPicPr>
        <p:blipFill>
          <a:blip r:embed="rId7" cstate="print"/>
          <a:srcRect/>
          <a:stretch>
            <a:fillRect/>
          </a:stretch>
        </p:blipFill>
        <p:spPr bwMode="auto">
          <a:xfrm>
            <a:off x="10801351" y="68263"/>
            <a:ext cx="1183216" cy="876300"/>
          </a:xfrm>
          <a:prstGeom prst="rect">
            <a:avLst/>
          </a:prstGeom>
          <a:noFill/>
          <a:ln w="9525">
            <a:noFill/>
            <a:miter lim="800000"/>
            <a:headEnd/>
            <a:tailEnd/>
          </a:ln>
        </p:spPr>
      </p:pic>
      <p:sp>
        <p:nvSpPr>
          <p:cNvPr id="1317892" name="Line 4"/>
          <p:cNvSpPr>
            <a:spLocks noChangeShapeType="1"/>
          </p:cNvSpPr>
          <p:nvPr/>
        </p:nvSpPr>
        <p:spPr bwMode="auto">
          <a:xfrm flipV="1">
            <a:off x="491067" y="1231901"/>
            <a:ext cx="11214100" cy="3175"/>
          </a:xfrm>
          <a:prstGeom prst="line">
            <a:avLst/>
          </a:prstGeom>
          <a:noFill/>
          <a:ln w="57150">
            <a:solidFill>
              <a:srgbClr val="000066"/>
            </a:solidFill>
            <a:round/>
            <a:headEnd/>
            <a:tailEnd/>
          </a:ln>
          <a:effectLst/>
        </p:spPr>
        <p:txBody>
          <a:bodyPr wrap="none" anchor="ctr"/>
          <a:lstStyle/>
          <a:p>
            <a:pPr algn="ctr" eaLnBrk="0" hangingPunct="0">
              <a:lnSpc>
                <a:spcPct val="90000"/>
              </a:lnSpc>
              <a:defRPr/>
            </a:pPr>
            <a:endParaRPr lang="en-US" sz="2000">
              <a:solidFill>
                <a:srgbClr val="000066"/>
              </a:solidFill>
              <a:effectLst>
                <a:outerShdw blurRad="38100" dist="38100" dir="2700000" algn="tl">
                  <a:srgbClr val="000000">
                    <a:alpha val="43137"/>
                  </a:srgbClr>
                </a:outerShdw>
              </a:effectLst>
              <a:latin typeface="Arial"/>
              <a:cs typeface="Arial" pitchFamily="34" charset="0"/>
            </a:endParaRPr>
          </a:p>
        </p:txBody>
      </p:sp>
      <p:sp>
        <p:nvSpPr>
          <p:cNvPr id="1317893" name="Text Box 5"/>
          <p:cNvSpPr txBox="1">
            <a:spLocks noChangeArrowheads="1"/>
          </p:cNvSpPr>
          <p:nvPr/>
        </p:nvSpPr>
        <p:spPr bwMode="auto">
          <a:xfrm>
            <a:off x="491067" y="6567488"/>
            <a:ext cx="844551" cy="304800"/>
          </a:xfrm>
          <a:prstGeom prst="rect">
            <a:avLst/>
          </a:prstGeom>
          <a:noFill/>
          <a:ln w="12700">
            <a:noFill/>
            <a:miter lim="800000"/>
            <a:headEnd/>
            <a:tailEnd/>
          </a:ln>
          <a:effectLst/>
        </p:spPr>
        <p:txBody>
          <a:bodyPr lIns="45720" rIns="45720">
            <a:spAutoFit/>
          </a:bodyPr>
          <a:lstStyle/>
          <a:p>
            <a:pPr eaLnBrk="0" hangingPunct="0">
              <a:spcBef>
                <a:spcPct val="50000"/>
              </a:spcBef>
              <a:defRPr/>
            </a:pPr>
            <a:fld id="{3B622B3B-CACD-43BA-A49E-F6A1E0434275}" type="slidenum">
              <a:rPr lang="en-US" sz="1400" i="1">
                <a:solidFill>
                  <a:srgbClr val="000066"/>
                </a:solidFill>
                <a:latin typeface="Arial"/>
                <a:cs typeface="Arial" pitchFamily="34" charset="0"/>
              </a:rPr>
              <a:pPr eaLnBrk="0" hangingPunct="0">
                <a:spcBef>
                  <a:spcPct val="50000"/>
                </a:spcBef>
                <a:defRPr/>
              </a:pPr>
              <a:t>‹#›</a:t>
            </a:fld>
            <a:endParaRPr lang="en-US" sz="1400" i="1">
              <a:solidFill>
                <a:srgbClr val="000066"/>
              </a:solidFill>
              <a:latin typeface="Arial"/>
              <a:cs typeface="Arial" pitchFamily="34" charset="0"/>
            </a:endParaRPr>
          </a:p>
        </p:txBody>
      </p:sp>
      <p:sp>
        <p:nvSpPr>
          <p:cNvPr id="1317894" name="Line 6"/>
          <p:cNvSpPr>
            <a:spLocks noChangeShapeType="1"/>
          </p:cNvSpPr>
          <p:nvPr/>
        </p:nvSpPr>
        <p:spPr bwMode="auto">
          <a:xfrm flipV="1">
            <a:off x="491067" y="6292850"/>
            <a:ext cx="11195051" cy="12700"/>
          </a:xfrm>
          <a:prstGeom prst="line">
            <a:avLst/>
          </a:prstGeom>
          <a:noFill/>
          <a:ln w="57150">
            <a:solidFill>
              <a:srgbClr val="000066"/>
            </a:solidFill>
            <a:round/>
            <a:headEnd/>
            <a:tailEnd/>
          </a:ln>
          <a:effectLst/>
        </p:spPr>
        <p:txBody>
          <a:bodyPr wrap="none" anchor="ctr"/>
          <a:lstStyle/>
          <a:p>
            <a:pPr algn="ctr" eaLnBrk="0" hangingPunct="0">
              <a:lnSpc>
                <a:spcPct val="90000"/>
              </a:lnSpc>
              <a:defRPr/>
            </a:pPr>
            <a:endParaRPr lang="en-US" sz="2000">
              <a:solidFill>
                <a:srgbClr val="000066"/>
              </a:solidFill>
              <a:effectLst>
                <a:outerShdw blurRad="38100" dist="38100" dir="2700000" algn="tl">
                  <a:srgbClr val="000000">
                    <a:alpha val="43137"/>
                  </a:srgbClr>
                </a:outerShdw>
              </a:effectLst>
              <a:latin typeface="Arial"/>
              <a:cs typeface="Arial" pitchFamily="34" charset="0"/>
            </a:endParaRPr>
          </a:p>
        </p:txBody>
      </p:sp>
      <p:sp>
        <p:nvSpPr>
          <p:cNvPr id="1031" name="Rectangle 7"/>
          <p:cNvSpPr>
            <a:spLocks noGrp="1" noChangeArrowheads="1"/>
          </p:cNvSpPr>
          <p:nvPr>
            <p:ph type="body" idx="1"/>
          </p:nvPr>
        </p:nvSpPr>
        <p:spPr bwMode="auto">
          <a:xfrm>
            <a:off x="491067" y="1327151"/>
            <a:ext cx="11209867" cy="4949825"/>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Rectangle 8"/>
          <p:cNvSpPr>
            <a:spLocks noGrp="1" noChangeArrowheads="1"/>
          </p:cNvSpPr>
          <p:nvPr>
            <p:ph type="title"/>
          </p:nvPr>
        </p:nvSpPr>
        <p:spPr bwMode="auto">
          <a:xfrm>
            <a:off x="0" y="0"/>
            <a:ext cx="12192000" cy="1200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17897" name="Text Box 9"/>
          <p:cNvSpPr txBox="1">
            <a:spLocks noChangeArrowheads="1"/>
          </p:cNvSpPr>
          <p:nvPr/>
        </p:nvSpPr>
        <p:spPr bwMode="auto">
          <a:xfrm>
            <a:off x="4904318" y="6383338"/>
            <a:ext cx="2368549" cy="366712"/>
          </a:xfrm>
          <a:prstGeom prst="rect">
            <a:avLst/>
          </a:prstGeom>
          <a:noFill/>
          <a:ln w="9525">
            <a:noFill/>
            <a:miter lim="800000"/>
            <a:headEnd/>
            <a:tailEnd/>
          </a:ln>
          <a:effectLst/>
        </p:spPr>
        <p:txBody>
          <a:bodyPr>
            <a:spAutoFit/>
          </a:bodyPr>
          <a:lstStyle/>
          <a:p>
            <a:pPr algn="ctr" eaLnBrk="0" hangingPunct="0">
              <a:spcBef>
                <a:spcPct val="50000"/>
              </a:spcBef>
              <a:defRPr/>
            </a:pPr>
            <a:r>
              <a:rPr lang="en-US" sz="1800" i="1">
                <a:solidFill>
                  <a:srgbClr val="2D2DB9">
                    <a:lumMod val="50000"/>
                  </a:srgbClr>
                </a:solidFill>
                <a:latin typeface="Century Schoolbook" pitchFamily="18" charset="0"/>
                <a:cs typeface="Arial" pitchFamily="34" charset="0"/>
              </a:rPr>
              <a:t>“Expedite!”</a:t>
            </a:r>
          </a:p>
        </p:txBody>
      </p:sp>
      <p:pic>
        <p:nvPicPr>
          <p:cNvPr id="1034" name="Picture 12" descr="18TH-AIR-FORCEtrans"/>
          <p:cNvPicPr>
            <a:picLocks noChangeAspect="1" noChangeArrowheads="1"/>
          </p:cNvPicPr>
          <p:nvPr userDrawn="1"/>
        </p:nvPicPr>
        <p:blipFill>
          <a:blip r:embed="rId8" cstate="print"/>
          <a:srcRect/>
          <a:stretch>
            <a:fillRect/>
          </a:stretch>
        </p:blipFill>
        <p:spPr bwMode="auto">
          <a:xfrm>
            <a:off x="10335685" y="271463"/>
            <a:ext cx="1181100" cy="895350"/>
          </a:xfrm>
          <a:prstGeom prst="rect">
            <a:avLst/>
          </a:prstGeom>
          <a:noFill/>
          <a:ln w="9525">
            <a:noFill/>
            <a:miter lim="800000"/>
            <a:headEnd/>
            <a:tailEnd/>
          </a:ln>
        </p:spPr>
      </p:pic>
      <p:sp>
        <p:nvSpPr>
          <p:cNvPr id="11" name="Rectangle 11"/>
          <p:cNvSpPr>
            <a:spLocks noChangeArrowheads="1"/>
          </p:cNvSpPr>
          <p:nvPr userDrawn="1"/>
        </p:nvSpPr>
        <p:spPr bwMode="auto">
          <a:xfrm>
            <a:off x="10493938" y="6567489"/>
            <a:ext cx="1211229" cy="276999"/>
          </a:xfrm>
          <a:prstGeom prst="rect">
            <a:avLst/>
          </a:prstGeom>
          <a:noFill/>
          <a:ln w="9525">
            <a:noFill/>
            <a:miter lim="800000"/>
            <a:headEnd/>
            <a:tailEnd/>
          </a:ln>
          <a:effectLst/>
        </p:spPr>
        <p:txBody>
          <a:bodyPr wrap="none" lIns="45720" rIns="45720">
            <a:spAutoFit/>
          </a:bodyPr>
          <a:lstStyle/>
          <a:p>
            <a:pPr algn="r">
              <a:defRPr/>
            </a:pPr>
            <a:r>
              <a:rPr lang="en-US" sz="1200">
                <a:solidFill>
                  <a:srgbClr val="006600"/>
                </a:solidFill>
                <a:latin typeface="Arial"/>
                <a:cs typeface="Arial" pitchFamily="34" charset="0"/>
              </a:rPr>
              <a:t>UNCLASSIFIED</a:t>
            </a:r>
          </a:p>
        </p:txBody>
      </p:sp>
      <p:sp>
        <p:nvSpPr>
          <p:cNvPr id="12" name="Rectangle 12"/>
          <p:cNvSpPr>
            <a:spLocks noChangeArrowheads="1"/>
          </p:cNvSpPr>
          <p:nvPr userDrawn="1"/>
        </p:nvSpPr>
        <p:spPr bwMode="auto">
          <a:xfrm>
            <a:off x="1" y="1"/>
            <a:ext cx="1211229" cy="276999"/>
          </a:xfrm>
          <a:prstGeom prst="rect">
            <a:avLst/>
          </a:prstGeom>
          <a:noFill/>
          <a:ln w="9525">
            <a:noFill/>
            <a:miter lim="800000"/>
            <a:headEnd/>
            <a:tailEnd/>
          </a:ln>
          <a:effectLst/>
        </p:spPr>
        <p:txBody>
          <a:bodyPr wrap="none" lIns="45720" rIns="45720">
            <a:spAutoFit/>
          </a:bodyPr>
          <a:lstStyle/>
          <a:p>
            <a:pPr>
              <a:defRPr/>
            </a:pPr>
            <a:r>
              <a:rPr lang="en-US" sz="1200">
                <a:solidFill>
                  <a:srgbClr val="006600"/>
                </a:solidFill>
                <a:latin typeface="Arial"/>
                <a:cs typeface="Arial" pitchFamily="34" charset="0"/>
              </a:rPr>
              <a:t>UNCLASSIFIED</a:t>
            </a:r>
          </a:p>
        </p:txBody>
      </p:sp>
      <p:pic>
        <p:nvPicPr>
          <p:cNvPr id="14" name="Picture 13"/>
          <p:cNvPicPr>
            <a:picLocks noChangeAspect="1"/>
          </p:cNvPicPr>
          <p:nvPr userDrawn="1"/>
        </p:nvPicPr>
        <p:blipFill>
          <a:blip r:embed="rId9"/>
          <a:stretch>
            <a:fillRect/>
          </a:stretch>
        </p:blipFill>
        <p:spPr>
          <a:xfrm>
            <a:off x="143028" y="262802"/>
            <a:ext cx="925174" cy="912672"/>
          </a:xfrm>
          <a:prstGeom prst="rect">
            <a:avLst/>
          </a:prstGeom>
        </p:spPr>
      </p:pic>
      <p:pic>
        <p:nvPicPr>
          <p:cNvPr id="19" name="Picture 18"/>
          <p:cNvPicPr>
            <a:picLocks noChangeAspect="1"/>
          </p:cNvPicPr>
          <p:nvPr userDrawn="1"/>
        </p:nvPicPr>
        <p:blipFill>
          <a:blip r:embed="rId10"/>
          <a:stretch>
            <a:fillRect/>
          </a:stretch>
        </p:blipFill>
        <p:spPr>
          <a:xfrm>
            <a:off x="141042" y="273618"/>
            <a:ext cx="927160" cy="925405"/>
          </a:xfrm>
          <a:prstGeom prst="rect">
            <a:avLst/>
          </a:prstGeom>
        </p:spPr>
      </p:pic>
    </p:spTree>
    <p:extLst>
      <p:ext uri="{BB962C8B-B14F-4D97-AF65-F5344CB8AC3E}">
        <p14:creationId xmlns:p14="http://schemas.microsoft.com/office/powerpoint/2010/main" val="22184322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2" r:id="rId5"/>
  </p:sldLayoutIdLst>
  <p:transition spd="slow">
    <p:fade/>
  </p:transition>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Arial" charset="0"/>
        </a:defRPr>
      </a:lvl2pPr>
      <a:lvl3pPr algn="ctr" rtl="0" eaLnBrk="0" fontAlgn="base" hangingPunct="0">
        <a:spcBef>
          <a:spcPct val="0"/>
        </a:spcBef>
        <a:spcAft>
          <a:spcPct val="0"/>
        </a:spcAft>
        <a:defRPr sz="3200" b="1">
          <a:solidFill>
            <a:srgbClr val="000066"/>
          </a:solidFill>
          <a:latin typeface="Arial" charset="0"/>
        </a:defRPr>
      </a:lvl3pPr>
      <a:lvl4pPr algn="ctr" rtl="0" eaLnBrk="0" fontAlgn="base" hangingPunct="0">
        <a:spcBef>
          <a:spcPct val="0"/>
        </a:spcBef>
        <a:spcAft>
          <a:spcPct val="0"/>
        </a:spcAft>
        <a:defRPr sz="3200" b="1">
          <a:solidFill>
            <a:srgbClr val="000066"/>
          </a:solidFill>
          <a:latin typeface="Arial" charset="0"/>
        </a:defRPr>
      </a:lvl4pPr>
      <a:lvl5pPr algn="ctr" rtl="0" eaLnBrk="0" fontAlgn="base" hangingPunct="0">
        <a:spcBef>
          <a:spcPct val="0"/>
        </a:spcBef>
        <a:spcAft>
          <a:spcPct val="0"/>
        </a:spcAft>
        <a:defRPr sz="3200" b="1">
          <a:solidFill>
            <a:srgbClr val="000066"/>
          </a:solidFill>
          <a:latin typeface="Arial" charset="0"/>
        </a:defRPr>
      </a:lvl5pPr>
      <a:lvl6pPr marL="457200" algn="ctr" rtl="0" eaLnBrk="0" fontAlgn="base" hangingPunct="0">
        <a:spcBef>
          <a:spcPct val="0"/>
        </a:spcBef>
        <a:spcAft>
          <a:spcPct val="0"/>
        </a:spcAft>
        <a:defRPr sz="3200" b="1">
          <a:solidFill>
            <a:srgbClr val="000066"/>
          </a:solidFill>
          <a:latin typeface="Arial" charset="0"/>
        </a:defRPr>
      </a:lvl6pPr>
      <a:lvl7pPr marL="914400" algn="ctr" rtl="0" eaLnBrk="0" fontAlgn="base" hangingPunct="0">
        <a:spcBef>
          <a:spcPct val="0"/>
        </a:spcBef>
        <a:spcAft>
          <a:spcPct val="0"/>
        </a:spcAft>
        <a:defRPr sz="3200" b="1">
          <a:solidFill>
            <a:srgbClr val="000066"/>
          </a:solidFill>
          <a:latin typeface="Arial" charset="0"/>
        </a:defRPr>
      </a:lvl7pPr>
      <a:lvl8pPr marL="1371600" algn="ctr" rtl="0" eaLnBrk="0" fontAlgn="base" hangingPunct="0">
        <a:spcBef>
          <a:spcPct val="0"/>
        </a:spcBef>
        <a:spcAft>
          <a:spcPct val="0"/>
        </a:spcAft>
        <a:defRPr sz="3200" b="1">
          <a:solidFill>
            <a:srgbClr val="000066"/>
          </a:solidFill>
          <a:latin typeface="Arial" charset="0"/>
        </a:defRPr>
      </a:lvl8pPr>
      <a:lvl9pPr marL="1828800" algn="ctr" rtl="0" eaLnBrk="0" fontAlgn="base" hangingPunct="0">
        <a:spcBef>
          <a:spcPct val="0"/>
        </a:spcBef>
        <a:spcAft>
          <a:spcPct val="0"/>
        </a:spcAft>
        <a:defRPr sz="3200" b="1">
          <a:solidFill>
            <a:srgbClr val="000066"/>
          </a:solidFill>
          <a:latin typeface="Arial" charset="0"/>
        </a:defRPr>
      </a:lvl9pPr>
    </p:titleStyle>
    <p:body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3399"/>
        </a:buClr>
        <a:buSzPct val="80000"/>
        <a:buFont typeface="Wingdings" pitchFamily="2" charset="2"/>
        <a:buChar char="n"/>
        <a:defRPr b="1">
          <a:solidFill>
            <a:srgbClr val="000066"/>
          </a:solidFill>
          <a:latin typeface="+mn-lt"/>
        </a:defRPr>
      </a:lvl4pPr>
      <a:lvl5pPr marL="1714500" indent="-228600" algn="l" rtl="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mn-lt"/>
        </a:defRPr>
      </a:lvl5pPr>
      <a:lvl6pPr marL="2171700" indent="-228600" algn="l" rtl="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mn-lt"/>
        </a:defRPr>
      </a:lvl6pPr>
      <a:lvl7pPr marL="2628900" indent="-228600" algn="l" rtl="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mn-lt"/>
        </a:defRPr>
      </a:lvl7pPr>
      <a:lvl8pPr marL="3086100" indent="-228600" algn="l" rtl="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mn-lt"/>
        </a:defRPr>
      </a:lvl8pPr>
      <a:lvl9pPr marL="3543300" indent="-228600" algn="l" rtl="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ttlerock.af.mil/Unit/Civilian-Servic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rbplatform.us.af.mi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ypers.af.mil/app/answers/detail/a_id/4900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ypers.af.mi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ypers.af.mi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ypers.af.mi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federalbenefitadvisory.com/what-is-the-military-buyback-program/" TargetMode="External"/><Relationship Id="rId3" Type="http://schemas.openxmlformats.org/officeDocument/2006/relationships/hyperlink" Target="https://www.dfas.mil/civilianemployees/militaryservice/militaryservicedeposits/" TargetMode="External"/><Relationship Id="rId7" Type="http://schemas.openxmlformats.org/officeDocument/2006/relationships/hyperlink" Target="https://plan-your-federal-retirement.com/military-buyback-10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opm.gov/" TargetMode="External"/><Relationship Id="rId5" Type="http://schemas.openxmlformats.org/officeDocument/2006/relationships/hyperlink" Target="http://www.mypers.af.mil/" TargetMode="External"/><Relationship Id="rId4" Type="http://schemas.openxmlformats.org/officeDocument/2006/relationships/hyperlink" Target="http://www.pay.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opm.gov/StaffingPortal/vgmedal2.a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rbplatform.us.af.mi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opm.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rbplatform.us.af.mi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ltcfeds.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tsp.gov/" TargetMode="External"/><Relationship Id="rId7" Type="http://schemas.openxmlformats.org/officeDocument/2006/relationships/hyperlink" Target="https://www.opm.gov/retirement-services/fers-informa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mypers.af.mil/app/answers/detail/a_id/23616/kw/FERS/p/2" TargetMode="External"/><Relationship Id="rId5" Type="http://schemas.openxmlformats.org/officeDocument/2006/relationships/hyperlink" Target="https://www.opm.gov/retirement-services/fers-information/" TargetMode="External"/><Relationship Id="rId4" Type="http://schemas.openxmlformats.org/officeDocument/2006/relationships/hyperlink" Target="http://www.ssa.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grbplatform.us.af.mi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tsp.gov/"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injury.compensation@us.af.mil" TargetMode="External"/><Relationship Id="rId2" Type="http://schemas.openxmlformats.org/officeDocument/2006/relationships/hyperlink" Target="http://www.ecomp.dol.gov/"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siu_alumni_03@yahoo.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littlerock.af.mil/Coronavirus/" TargetMode="External"/><Relationship Id="rId7" Type="http://schemas.openxmlformats.org/officeDocument/2006/relationships/hyperlink" Target="https://www.cdc.gov/coronavirus/2019-ncov/science/community-level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dc.gov/coronavirus/2019-ncov/your-health/covid-by-county.html" TargetMode="External"/><Relationship Id="rId5" Type="http://schemas.openxmlformats.org/officeDocument/2006/relationships/hyperlink" Target="https://www.facebook.com/LittleRockAirForce" TargetMode="External"/><Relationship Id="rId4" Type="http://schemas.openxmlformats.org/officeDocument/2006/relationships/hyperlink" Target="https://www.littlerock.af.mil/Coronaviru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cdc.gov/coronavirus/2019-ncov/you-health/free-mask.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lisa.weaver.3@us.af.mi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fpc.af.mil/ea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magellanassist.com/global/default.aspx" TargetMode="External"/><Relationship Id="rId4" Type="http://schemas.openxmlformats.org/officeDocument/2006/relationships/hyperlink" Target="https://magellanascend.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ilitaryonesource.mi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installations.militaryonesource.mil/in-depth-overview/little-rock-afb"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6867" y="3081867"/>
            <a:ext cx="6299200" cy="1077218"/>
          </a:xfrm>
          <a:prstGeom prst="rect">
            <a:avLst/>
          </a:prstGeom>
          <a:noFill/>
        </p:spPr>
        <p:txBody>
          <a:bodyPr wrap="square" rtlCol="0">
            <a:spAutoFit/>
          </a:bodyPr>
          <a:lstStyle/>
          <a:p>
            <a:pPr algn="ctr"/>
            <a:r>
              <a:rPr lang="en-US" sz="3200" dirty="0">
                <a:solidFill>
                  <a:schemeClr val="accent6">
                    <a:lumMod val="50000"/>
                  </a:schemeClr>
                </a:solidFill>
                <a:latin typeface="Times New Roman" panose="02020603050405020304" pitchFamily="18" charset="0"/>
                <a:cs typeface="Times New Roman" panose="02020603050405020304" pitchFamily="18" charset="0"/>
              </a:rPr>
              <a:t>Civilian Personnel Office</a:t>
            </a:r>
          </a:p>
          <a:p>
            <a:pPr algn="ctr"/>
            <a:r>
              <a:rPr lang="en-US" sz="3200" dirty="0">
                <a:solidFill>
                  <a:schemeClr val="accent6">
                    <a:lumMod val="50000"/>
                  </a:schemeClr>
                </a:solidFill>
                <a:latin typeface="Times New Roman" panose="02020603050405020304" pitchFamily="18" charset="0"/>
                <a:cs typeface="Times New Roman" panose="02020603050405020304" pitchFamily="18" charset="0"/>
              </a:rPr>
              <a:t>New Hire Orientation</a:t>
            </a:r>
          </a:p>
        </p:txBody>
      </p:sp>
      <p:sp>
        <p:nvSpPr>
          <p:cNvPr id="4" name="TextBox 3"/>
          <p:cNvSpPr txBox="1"/>
          <p:nvPr/>
        </p:nvSpPr>
        <p:spPr>
          <a:xfrm>
            <a:off x="1547810" y="5884048"/>
            <a:ext cx="11491295" cy="369332"/>
          </a:xfrm>
          <a:prstGeom prst="rect">
            <a:avLst/>
          </a:prstGeom>
          <a:noFill/>
        </p:spPr>
        <p:txBody>
          <a:bodyPr wrap="square" rtlCol="0">
            <a:spAutoFit/>
          </a:bodyPr>
          <a:lstStyle/>
          <a:p>
            <a:r>
              <a:rPr lang="en-US" dirty="0" smtClean="0"/>
              <a:t>For more employee information, please visit: </a:t>
            </a:r>
            <a:r>
              <a:rPr lang="en-US" dirty="0" smtClean="0">
                <a:hlinkClick r:id="rId3"/>
              </a:rPr>
              <a:t>www.littlerock.af.mil/Unit/Civilian-Service</a:t>
            </a:r>
            <a:r>
              <a:rPr lang="en-US" dirty="0" smtClean="0"/>
              <a:t> </a:t>
            </a:r>
            <a:endParaRPr lang="en-US" dirty="0"/>
          </a:p>
        </p:txBody>
      </p:sp>
    </p:spTree>
    <p:extLst>
      <p:ext uri="{BB962C8B-B14F-4D97-AF65-F5344CB8AC3E}">
        <p14:creationId xmlns:p14="http://schemas.microsoft.com/office/powerpoint/2010/main" val="18269364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Annual Leave</a:t>
            </a:r>
          </a:p>
        </p:txBody>
      </p:sp>
      <p:sp>
        <p:nvSpPr>
          <p:cNvPr id="4" name="TextBox 3"/>
          <p:cNvSpPr txBox="1"/>
          <p:nvPr/>
        </p:nvSpPr>
        <p:spPr>
          <a:xfrm>
            <a:off x="207390" y="1197204"/>
            <a:ext cx="11736371" cy="2800767"/>
          </a:xfrm>
          <a:prstGeom prst="rect">
            <a:avLst/>
          </a:prstGeom>
          <a:noFill/>
        </p:spPr>
        <p:txBody>
          <a:bodyPr wrap="square" rtlCol="0">
            <a:spAutoFit/>
          </a:bodyPr>
          <a:lstStyle/>
          <a:p>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Annual Leave can be used for</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t>
            </a:r>
          </a:p>
          <a:p>
            <a:endParaRPr lang="en-US" sz="800" dirty="0" smtClean="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Vacations</a:t>
            </a:r>
          </a:p>
          <a:p>
            <a:pPr marL="342900" indent="-342900">
              <a:buFont typeface="Wingdings" panose="05000000000000000000" pitchFamily="2" charset="2"/>
              <a:buChar char="ü"/>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Personal business or emergencies</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a:solidFill>
                  <a:schemeClr val="accent6">
                    <a:lumMod val="50000"/>
                  </a:schemeClr>
                </a:solidFill>
                <a:latin typeface="Times New Roman" panose="02020603050405020304" pitchFamily="18" charset="0"/>
                <a:cs typeface="Times New Roman" panose="02020603050405020304" pitchFamily="18" charset="0"/>
              </a:rPr>
              <a:t>Use of annual leave (except in cases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of emergency</a:t>
            </a:r>
            <a:r>
              <a:rPr lang="en-US" sz="2000" dirty="0">
                <a:solidFill>
                  <a:schemeClr val="accent6">
                    <a:lumMod val="50000"/>
                  </a:schemeClr>
                </a:solidFill>
                <a:latin typeface="Times New Roman" panose="02020603050405020304" pitchFamily="18" charset="0"/>
                <a:cs typeface="Times New Roman" panose="02020603050405020304" pitchFamily="18" charset="0"/>
              </a:rPr>
              <a:t>) requires management approval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and is </a:t>
            </a:r>
            <a:r>
              <a:rPr lang="en-US" sz="2000" dirty="0">
                <a:solidFill>
                  <a:schemeClr val="accent6">
                    <a:lumMod val="50000"/>
                  </a:schemeClr>
                </a:solidFill>
                <a:latin typeface="Times New Roman" panose="02020603050405020304" pitchFamily="18" charset="0"/>
                <a:cs typeface="Times New Roman" panose="02020603050405020304" pitchFamily="18" charset="0"/>
              </a:rPr>
              <a:t>earned on the basis of years of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creditable federal </a:t>
            </a:r>
            <a:r>
              <a:rPr lang="en-US" sz="2000" dirty="0">
                <a:solidFill>
                  <a:schemeClr val="accent6">
                    <a:lumMod val="50000"/>
                  </a:schemeClr>
                </a:solidFill>
                <a:latin typeface="Times New Roman" panose="02020603050405020304" pitchFamily="18" charset="0"/>
                <a:cs typeface="Times New Roman" panose="02020603050405020304" pitchFamily="18" charset="0"/>
              </a:rPr>
              <a:t>service-including military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service.</a:t>
            </a:r>
          </a:p>
          <a:p>
            <a:endParaRPr lang="en-US" sz="2000" dirty="0" smtClean="0">
              <a:solidFill>
                <a:schemeClr val="accent2"/>
              </a:solidFill>
              <a:latin typeface="Times New Roman" panose="02020603050405020304" pitchFamily="18" charset="0"/>
              <a:cs typeface="Times New Roman" panose="02020603050405020304" pitchFamily="18" charset="0"/>
            </a:endParaRPr>
          </a:p>
          <a:p>
            <a:endParaRPr lang="en-US" sz="2000" dirty="0">
              <a:solidFill>
                <a:schemeClr val="accent2"/>
              </a:solidFill>
              <a:latin typeface="Times New Roman" panose="02020603050405020304" pitchFamily="18" charset="0"/>
              <a:cs typeface="Times New Roman" panose="02020603050405020304" pitchFamily="18" charset="0"/>
            </a:endParaRPr>
          </a:p>
          <a:p>
            <a:r>
              <a:rPr lang="en-US" sz="2000" dirty="0">
                <a:solidFill>
                  <a:schemeClr val="accent2"/>
                </a:solidFill>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404159" y="3281382"/>
            <a:ext cx="5691840" cy="2761974"/>
          </a:xfrm>
          <a:prstGeom prst="rect">
            <a:avLst/>
          </a:prstGeom>
        </p:spPr>
      </p:pic>
      <p:pic>
        <p:nvPicPr>
          <p:cNvPr id="8" name="Picture 7"/>
          <p:cNvPicPr>
            <a:picLocks noChangeAspect="1"/>
          </p:cNvPicPr>
          <p:nvPr/>
        </p:nvPicPr>
        <p:blipFill>
          <a:blip r:embed="rId4"/>
          <a:stretch>
            <a:fillRect/>
          </a:stretch>
        </p:blipFill>
        <p:spPr>
          <a:xfrm>
            <a:off x="6159201" y="3281382"/>
            <a:ext cx="5600179" cy="2761974"/>
          </a:xfrm>
          <a:prstGeom prst="rect">
            <a:avLst/>
          </a:prstGeom>
        </p:spPr>
      </p:pic>
    </p:spTree>
    <p:extLst>
      <p:ext uri="{BB962C8B-B14F-4D97-AF65-F5344CB8AC3E}">
        <p14:creationId xmlns:p14="http://schemas.microsoft.com/office/powerpoint/2010/main" val="30908901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919452" y="2776285"/>
            <a:ext cx="4486275" cy="3203588"/>
          </a:xfrm>
          <a:prstGeom prst="rect">
            <a:avLst/>
          </a:prstGeom>
        </p:spPr>
      </p:pic>
      <p:sp>
        <p:nvSpPr>
          <p:cNvPr id="2" name="Title 1"/>
          <p:cNvSpPr>
            <a:spLocks noGrp="1"/>
          </p:cNvSpPr>
          <p:nvPr>
            <p:ph type="title"/>
          </p:nvPr>
        </p:nvSpPr>
        <p:spPr/>
        <p:txBody>
          <a:bodyPr/>
          <a:lstStyle/>
          <a:p>
            <a:r>
              <a:rPr lang="en-US" dirty="0" smtClean="0"/>
              <a:t>Sick Leave</a:t>
            </a:r>
            <a:endParaRPr lang="en-US" dirty="0"/>
          </a:p>
        </p:txBody>
      </p:sp>
      <p:sp>
        <p:nvSpPr>
          <p:cNvPr id="5" name="Rectangle 4"/>
          <p:cNvSpPr/>
          <p:nvPr/>
        </p:nvSpPr>
        <p:spPr>
          <a:xfrm>
            <a:off x="260838" y="1083484"/>
            <a:ext cx="11764107" cy="1877437"/>
          </a:xfrm>
          <a:prstGeom prst="rect">
            <a:avLst/>
          </a:prstGeom>
        </p:spPr>
        <p:txBody>
          <a:bodyPr wrap="square">
            <a:spAutoFit/>
          </a:bodyPr>
          <a:lstStyle/>
          <a:p>
            <a:r>
              <a:rPr lang="en-US" sz="2000" b="1" dirty="0">
                <a:solidFill>
                  <a:schemeClr val="accent6">
                    <a:lumMod val="50000"/>
                  </a:schemeClr>
                </a:solidFill>
                <a:latin typeface="Times New Roman" panose="02020603050405020304" pitchFamily="18" charset="0"/>
                <a:cs typeface="Times New Roman" panose="02020603050405020304" pitchFamily="18" charset="0"/>
              </a:rPr>
              <a:t>Sick Level is generally used for</a:t>
            </a:r>
            <a:r>
              <a:rPr lang="en-US" sz="2000" dirty="0">
                <a:solidFill>
                  <a:schemeClr val="accent6">
                    <a:lumMod val="50000"/>
                  </a:schemeClr>
                </a:solidFill>
                <a:latin typeface="Times New Roman" panose="02020603050405020304" pitchFamily="18" charset="0"/>
                <a:cs typeface="Times New Roman" panose="02020603050405020304" pitchFamily="18" charset="0"/>
              </a:rPr>
              <a:t>:</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000" dirty="0">
                <a:solidFill>
                  <a:schemeClr val="accent6">
                    <a:lumMod val="50000"/>
                  </a:schemeClr>
                </a:solidFill>
                <a:latin typeface="Times New Roman" panose="02020603050405020304" pitchFamily="18" charset="0"/>
                <a:cs typeface="Times New Roman" panose="02020603050405020304" pitchFamily="18" charset="0"/>
              </a:rPr>
              <a:t>Illness, injury, medical/dental appointments</a:t>
            </a:r>
          </a:p>
          <a:p>
            <a:pPr marL="342900" indent="-342900">
              <a:buFont typeface="Wingdings" panose="05000000000000000000" pitchFamily="2" charset="2"/>
              <a:buChar char="ü"/>
            </a:pPr>
            <a:r>
              <a:rPr lang="en-US" sz="2000" dirty="0">
                <a:solidFill>
                  <a:schemeClr val="accent6">
                    <a:lumMod val="50000"/>
                  </a:schemeClr>
                </a:solidFill>
                <a:latin typeface="Times New Roman" panose="02020603050405020304" pitchFamily="18" charset="0"/>
                <a:cs typeface="Times New Roman" panose="02020603050405020304" pitchFamily="18" charset="0"/>
              </a:rPr>
              <a:t>Care of a family member</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a:solidFill>
                  <a:schemeClr val="accent6">
                    <a:lumMod val="50000"/>
                  </a:schemeClr>
                </a:solidFill>
                <a:latin typeface="Times New Roman" panose="02020603050405020304" pitchFamily="18" charset="0"/>
                <a:cs typeface="Times New Roman" panose="02020603050405020304" pitchFamily="18" charset="0"/>
              </a:rPr>
              <a:t>Use of sick leave does require management approval, though because of its nature, approval is typically not obtained in advance. You may be asked to provide documentation or evidence of illness in some cases.</a:t>
            </a:r>
          </a:p>
        </p:txBody>
      </p:sp>
      <p:sp>
        <p:nvSpPr>
          <p:cNvPr id="6" name="Rectangle 5"/>
          <p:cNvSpPr/>
          <p:nvPr/>
        </p:nvSpPr>
        <p:spPr>
          <a:xfrm>
            <a:off x="260838" y="3098832"/>
            <a:ext cx="6096000" cy="3170099"/>
          </a:xfrm>
          <a:prstGeom prst="rect">
            <a:avLst/>
          </a:prstGeom>
        </p:spPr>
        <p:txBody>
          <a:bodyPr>
            <a:spAutoFit/>
          </a:bodyPr>
          <a:lstStyle/>
          <a:p>
            <a:pPr>
              <a:buFont typeface="Wingdings" panose="05000000000000000000" pitchFamily="2" charset="2"/>
              <a:buChar char="Ø"/>
            </a:pPr>
            <a:r>
              <a:rPr lang="en-US" sz="2000" dirty="0">
                <a:solidFill>
                  <a:schemeClr val="accent6">
                    <a:lumMod val="50000"/>
                  </a:schemeClr>
                </a:solidFill>
                <a:latin typeface="Times New Roman" panose="02020603050405020304" pitchFamily="18" charset="0"/>
                <a:cs typeface="Times New Roman" panose="02020603050405020304" pitchFamily="18" charset="0"/>
              </a:rPr>
              <a:t>There is no limit on the amount of sick leave that can be accrued and there is no limit on the amount that can be carried over from year to year.</a:t>
            </a:r>
          </a:p>
          <a:p>
            <a:pPr>
              <a:buFont typeface="Wingdings" panose="05000000000000000000" pitchFamily="2" charset="2"/>
              <a:buChar char="Ø"/>
            </a:pPr>
            <a:r>
              <a:rPr lang="en-US" sz="2000" dirty="0">
                <a:solidFill>
                  <a:schemeClr val="accent6">
                    <a:lumMod val="50000"/>
                  </a:schemeClr>
                </a:solidFill>
                <a:latin typeface="Times New Roman" panose="02020603050405020304" pitchFamily="18" charset="0"/>
                <a:cs typeface="Times New Roman" panose="02020603050405020304" pitchFamily="18" charset="0"/>
              </a:rPr>
              <a:t>Unlike annual leave, sick leave is not paid out to you at separation. However, if you were to become reemployed in federal service, the amount of sick leave you had at separation is re-credited to you.</a:t>
            </a:r>
          </a:p>
          <a:p>
            <a:pPr>
              <a:buFont typeface="Wingdings" panose="05000000000000000000" pitchFamily="2" charset="2"/>
              <a:buChar char="Ø"/>
            </a:pPr>
            <a:r>
              <a:rPr lang="en-US" sz="2000" dirty="0">
                <a:solidFill>
                  <a:schemeClr val="accent6">
                    <a:lumMod val="50000"/>
                  </a:schemeClr>
                </a:solidFill>
                <a:latin typeface="Times New Roman" panose="02020603050405020304" pitchFamily="18" charset="0"/>
                <a:cs typeface="Times New Roman" panose="02020603050405020304" pitchFamily="18" charset="0"/>
              </a:rPr>
              <a:t>For retirement purposes, sick leave is converted to service credit, and used in the computation of your retirement annuity.</a:t>
            </a:r>
          </a:p>
        </p:txBody>
      </p:sp>
    </p:spTree>
    <p:extLst>
      <p:ext uri="{BB962C8B-B14F-4D97-AF65-F5344CB8AC3E}">
        <p14:creationId xmlns:p14="http://schemas.microsoft.com/office/powerpoint/2010/main" val="24559001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Family Medical Leave Act (FMLA)</a:t>
            </a:r>
          </a:p>
        </p:txBody>
      </p:sp>
      <p:sp>
        <p:nvSpPr>
          <p:cNvPr id="5" name="Rectangle 4"/>
          <p:cNvSpPr/>
          <p:nvPr/>
        </p:nvSpPr>
        <p:spPr>
          <a:xfrm>
            <a:off x="127819" y="1059029"/>
            <a:ext cx="11926529" cy="5078313"/>
          </a:xfrm>
          <a:prstGeom prst="rect">
            <a:avLst/>
          </a:prstGeom>
        </p:spPr>
        <p:txBody>
          <a:bodyPr wrap="square">
            <a:spAutoFit/>
          </a:bodyPr>
          <a:lstStyle/>
          <a:p>
            <a:r>
              <a:rPr lang="en-US" sz="2000" dirty="0">
                <a:solidFill>
                  <a:schemeClr val="accent6">
                    <a:lumMod val="50000"/>
                  </a:schemeClr>
                </a:solidFill>
                <a:latin typeface="Times New Roman" panose="02020603050405020304" pitchFamily="18" charset="0"/>
                <a:cs typeface="Times New Roman" panose="02020603050405020304" pitchFamily="18" charset="0"/>
              </a:rPr>
              <a:t>Entitles you, during a 12-month period, to a total of 12 weeks of unpaid family and medical leave with employment and benefit protection, for certain authorized reasons. Must have 12 months of service. Authorized hours will vary depending on hours worked</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An employee </a:t>
            </a:r>
            <a:r>
              <a:rPr lang="en-US" sz="2000" dirty="0">
                <a:solidFill>
                  <a:schemeClr val="accent6">
                    <a:lumMod val="50000"/>
                  </a:schemeClr>
                </a:solidFill>
                <a:latin typeface="Times New Roman" panose="02020603050405020304" pitchFamily="18" charset="0"/>
                <a:cs typeface="Times New Roman" panose="02020603050405020304" pitchFamily="18" charset="0"/>
              </a:rPr>
              <a:t>may elect to substitute annual leave and/or sick leave, consistent with current laws and</a:t>
            </a:r>
          </a:p>
          <a:p>
            <a:r>
              <a:rPr lang="en-US" sz="2000" dirty="0">
                <a:solidFill>
                  <a:schemeClr val="accent6">
                    <a:lumMod val="50000"/>
                  </a:schemeClr>
                </a:solidFill>
                <a:latin typeface="Times New Roman" panose="02020603050405020304" pitchFamily="18" charset="0"/>
                <a:cs typeface="Times New Roman" panose="02020603050405020304" pitchFamily="18" charset="0"/>
              </a:rPr>
              <a:t>OPM's regulations for using annual and sick leave, for any unpaid leave under the FMLA. (The</a:t>
            </a:r>
          </a:p>
          <a:p>
            <a:r>
              <a:rPr lang="en-US" sz="2000" dirty="0">
                <a:solidFill>
                  <a:schemeClr val="accent6">
                    <a:lumMod val="50000"/>
                  </a:schemeClr>
                </a:solidFill>
                <a:latin typeface="Times New Roman" panose="02020603050405020304" pitchFamily="18" charset="0"/>
                <a:cs typeface="Times New Roman" panose="02020603050405020304" pitchFamily="18" charset="0"/>
              </a:rPr>
              <a:t>amount of sick leave that may be used to care for a family member is limited</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See Sick Leave to Care for a Family Member with a Serious Health </a:t>
            </a:r>
            <a:r>
              <a:rPr lang="en-US" sz="2000" dirty="0">
                <a:solidFill>
                  <a:schemeClr val="accent6">
                    <a:lumMod val="50000"/>
                  </a:schemeClr>
                </a:solidFill>
                <a:latin typeface="Times New Roman" panose="02020603050405020304" pitchFamily="18" charset="0"/>
                <a:cs typeface="Times New Roman" panose="02020603050405020304" pitchFamily="18" charset="0"/>
              </a:rPr>
              <a:t>Condition). FMLA leave is in addition to other paid time</a:t>
            </a:r>
          </a:p>
          <a:p>
            <a:r>
              <a:rPr lang="en-US" sz="2000" dirty="0">
                <a:solidFill>
                  <a:schemeClr val="accent6">
                    <a:lumMod val="50000"/>
                  </a:schemeClr>
                </a:solidFill>
                <a:latin typeface="Times New Roman" panose="02020603050405020304" pitchFamily="18" charset="0"/>
                <a:cs typeface="Times New Roman" panose="02020603050405020304" pitchFamily="18" charset="0"/>
              </a:rPr>
              <a:t>off available to an employee.</a:t>
            </a:r>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b="1" u="sng" dirty="0" smtClean="0">
                <a:solidFill>
                  <a:schemeClr val="accent6">
                    <a:lumMod val="50000"/>
                  </a:schemeClr>
                </a:solidFill>
                <a:latin typeface="Times New Roman" panose="02020603050405020304" pitchFamily="18" charset="0"/>
                <a:cs typeface="Times New Roman" panose="02020603050405020304" pitchFamily="18" charset="0"/>
              </a:rPr>
              <a:t>Example</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p>
          <a:p>
            <a:endParaRPr lang="en-US" sz="800"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a:solidFill>
                  <a:schemeClr val="accent6">
                    <a:lumMod val="50000"/>
                  </a:schemeClr>
                </a:solidFill>
                <a:latin typeface="Times New Roman" panose="02020603050405020304" pitchFamily="18" charset="0"/>
                <a:cs typeface="Times New Roman" panose="02020603050405020304" pitchFamily="18" charset="0"/>
              </a:rPr>
              <a:t>C</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are </a:t>
            </a:r>
            <a:r>
              <a:rPr lang="en-US" sz="2000" dirty="0">
                <a:solidFill>
                  <a:schemeClr val="accent6">
                    <a:lumMod val="50000"/>
                  </a:schemeClr>
                </a:solidFill>
                <a:latin typeface="Times New Roman" panose="02020603050405020304" pitchFamily="18" charset="0"/>
                <a:cs typeface="Times New Roman" panose="02020603050405020304" pitchFamily="18" charset="0"/>
              </a:rPr>
              <a:t>of spouse, son, daughter, or parent of the employee who has a serious health</a:t>
            </a:r>
          </a:p>
          <a:p>
            <a:r>
              <a:rPr lang="en-US" sz="2000" dirty="0">
                <a:solidFill>
                  <a:schemeClr val="accent6">
                    <a:lumMod val="50000"/>
                  </a:schemeClr>
                </a:solidFill>
                <a:latin typeface="Times New Roman" panose="02020603050405020304" pitchFamily="18" charset="0"/>
                <a:cs typeface="Times New Roman" panose="02020603050405020304" pitchFamily="18" charset="0"/>
              </a:rPr>
              <a:t>condition;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or a </a:t>
            </a:r>
            <a:r>
              <a:rPr lang="en-US" sz="2000" dirty="0">
                <a:solidFill>
                  <a:schemeClr val="accent6">
                    <a:lumMod val="50000"/>
                  </a:schemeClr>
                </a:solidFill>
                <a:latin typeface="Times New Roman" panose="02020603050405020304" pitchFamily="18" charset="0"/>
                <a:cs typeface="Times New Roman" panose="02020603050405020304" pitchFamily="18" charset="0"/>
              </a:rPr>
              <a:t>serious health condition of the employee that makes the employee unable to perform the</a:t>
            </a:r>
          </a:p>
          <a:p>
            <a:r>
              <a:rPr lang="en-US" sz="2000" dirty="0">
                <a:solidFill>
                  <a:schemeClr val="accent6">
                    <a:lumMod val="50000"/>
                  </a:schemeClr>
                </a:solidFill>
                <a:latin typeface="Times New Roman" panose="02020603050405020304" pitchFamily="18" charset="0"/>
                <a:cs typeface="Times New Roman" panose="02020603050405020304" pitchFamily="18" charset="0"/>
              </a:rPr>
              <a:t>essential functions of his or her positions.</a:t>
            </a:r>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For more detailed information please visit: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hlinkClick r:id="rId3"/>
              </a:rPr>
              <a:t>www.grbplatform.us.af.mil</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under “Pay and Leave” tab</a:t>
            </a:r>
            <a:r>
              <a:rPr lang="en-US" sz="2000" dirty="0" smtClean="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 Resources  Double click on “Leave or Family Medical Leave Act.”</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6231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Paid Parental Leave</a:t>
            </a:r>
          </a:p>
        </p:txBody>
      </p:sp>
      <p:sp>
        <p:nvSpPr>
          <p:cNvPr id="4" name="TextBox 3"/>
          <p:cNvSpPr txBox="1"/>
          <p:nvPr/>
        </p:nvSpPr>
        <p:spPr>
          <a:xfrm>
            <a:off x="213673" y="1140824"/>
            <a:ext cx="11764651" cy="4832092"/>
          </a:xfrm>
          <a:prstGeom prst="rect">
            <a:avLst/>
          </a:prstGeom>
          <a:noFill/>
        </p:spPr>
        <p:txBody>
          <a:bodyPr wrap="square" rtlCol="0">
            <a:spAutoFit/>
          </a:bodyPr>
          <a:lstStyle/>
          <a:p>
            <a:r>
              <a:rPr lang="en-US" sz="2000" dirty="0">
                <a:solidFill>
                  <a:schemeClr val="accent6">
                    <a:lumMod val="50000"/>
                  </a:schemeClr>
                </a:solidFill>
                <a:latin typeface="Times New Roman" panose="02020603050405020304" pitchFamily="18" charset="0"/>
                <a:cs typeface="Times New Roman" panose="02020603050405020304" pitchFamily="18" charset="0"/>
              </a:rPr>
              <a:t>Entitles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you, </a:t>
            </a:r>
            <a:r>
              <a:rPr lang="en-US" sz="2000" dirty="0">
                <a:solidFill>
                  <a:schemeClr val="accent6">
                    <a:lumMod val="50000"/>
                  </a:schemeClr>
                </a:solidFill>
                <a:latin typeface="Times New Roman" panose="02020603050405020304" pitchFamily="18" charset="0"/>
                <a:cs typeface="Times New Roman" panose="02020603050405020304" pitchFamily="18" charset="0"/>
              </a:rPr>
              <a:t>up to 12 weeks in connection with the birth, adoption or foster care placements. Must invoke FMLA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unpaid </a:t>
            </a:r>
            <a:r>
              <a:rPr lang="en-US" sz="2000" dirty="0">
                <a:solidFill>
                  <a:schemeClr val="accent6">
                    <a:lumMod val="50000"/>
                  </a:schemeClr>
                </a:solidFill>
                <a:latin typeface="Times New Roman" panose="02020603050405020304" pitchFamily="18" charset="0"/>
                <a:cs typeface="Times New Roman" panose="02020603050405020304" pitchFamily="18" charset="0"/>
              </a:rPr>
              <a:t>leave in order to receive PPL. PPL is limited to 12 weeks and can only use within 12 months of birth or placement event. Must have 12 months of service. Obligated to work 12 weeks after the day on which the PPL concludes</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a:solidFill>
                  <a:schemeClr val="accent6">
                    <a:lumMod val="50000"/>
                  </a:schemeClr>
                </a:solidFill>
                <a:latin typeface="Times New Roman" panose="02020603050405020304" pitchFamily="18" charset="0"/>
                <a:cs typeface="Times New Roman" panose="02020603050405020304" pitchFamily="18" charset="0"/>
              </a:rPr>
              <a:t>PPL can only be used after a qualifying event occurs.  An employee may not use PPL for pre-birth medical appointments, etc.  If an employee needs to be absent prior to the qualifying event, they may invoke FMLA policies and procedures.  </a:t>
            </a:r>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endParaRPr lang="en-US" sz="2000" b="1"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US" sz="2000" b="1" u="sng" dirty="0">
                <a:solidFill>
                  <a:schemeClr val="accent6">
                    <a:lumMod val="50000"/>
                  </a:schemeClr>
                </a:solidFill>
                <a:latin typeface="Times New Roman" panose="02020603050405020304" pitchFamily="18" charset="0"/>
                <a:cs typeface="Times New Roman" panose="02020603050405020304" pitchFamily="18" charset="0"/>
              </a:rPr>
              <a:t>E</a:t>
            </a:r>
            <a:r>
              <a:rPr lang="en-US" sz="2000" b="1" u="sng" dirty="0" smtClean="0">
                <a:solidFill>
                  <a:schemeClr val="accent6">
                    <a:lumMod val="50000"/>
                  </a:schemeClr>
                </a:solidFill>
                <a:latin typeface="Times New Roman" panose="02020603050405020304" pitchFamily="18" charset="0"/>
                <a:cs typeface="Times New Roman" panose="02020603050405020304" pitchFamily="18" charset="0"/>
              </a:rPr>
              <a:t>xample</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t>
            </a: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If an </a:t>
            </a:r>
            <a:r>
              <a:rPr lang="en-US" sz="2000" dirty="0">
                <a:solidFill>
                  <a:schemeClr val="accent6">
                    <a:lumMod val="50000"/>
                  </a:schemeClr>
                </a:solidFill>
                <a:latin typeface="Times New Roman" panose="02020603050405020304" pitchFamily="18" charset="0"/>
                <a:cs typeface="Times New Roman" panose="02020603050405020304" pitchFamily="18" charset="0"/>
              </a:rPr>
              <a:t>employee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needs </a:t>
            </a:r>
            <a:r>
              <a:rPr lang="en-US" sz="2000" dirty="0">
                <a:solidFill>
                  <a:schemeClr val="accent6">
                    <a:lumMod val="50000"/>
                  </a:schemeClr>
                </a:solidFill>
                <a:latin typeface="Times New Roman" panose="02020603050405020304" pitchFamily="18" charset="0"/>
                <a:cs typeface="Times New Roman" panose="02020603050405020304" pitchFamily="18" charset="0"/>
              </a:rPr>
              <a:t>time off for certain activities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such as sick </a:t>
            </a:r>
            <a:r>
              <a:rPr lang="en-US" sz="2000" dirty="0">
                <a:solidFill>
                  <a:schemeClr val="accent6">
                    <a:lumMod val="50000"/>
                  </a:schemeClr>
                </a:solidFill>
                <a:latin typeface="Times New Roman" panose="02020603050405020304" pitchFamily="18" charset="0"/>
                <a:cs typeface="Times New Roman" panose="02020603050405020304" pitchFamily="18" charset="0"/>
              </a:rPr>
              <a:t>leave for prenatal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care, </a:t>
            </a:r>
            <a:r>
              <a:rPr lang="en-US" sz="2000" dirty="0">
                <a:solidFill>
                  <a:schemeClr val="accent6">
                    <a:lumMod val="50000"/>
                  </a:schemeClr>
                </a:solidFill>
                <a:latin typeface="Times New Roman" panose="02020603050405020304" pitchFamily="18" charset="0"/>
                <a:cs typeface="Times New Roman" panose="02020603050405020304" pitchFamily="18" charset="0"/>
              </a:rPr>
              <a:t>may take leave without pay, annual leave, or sick leave under the FMLA, but cannot substitute PPL for that time. </a:t>
            </a:r>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For </a:t>
            </a:r>
            <a:r>
              <a:rPr lang="en-US" sz="2000" dirty="0">
                <a:solidFill>
                  <a:schemeClr val="accent6">
                    <a:lumMod val="50000"/>
                  </a:schemeClr>
                </a:solidFill>
                <a:latin typeface="Times New Roman" panose="02020603050405020304" pitchFamily="18" charset="0"/>
                <a:cs typeface="Times New Roman" panose="02020603050405020304" pitchFamily="18" charset="0"/>
              </a:rPr>
              <a:t>more information or to apply for Paid Parental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Leave, please contact </a:t>
            </a:r>
            <a:r>
              <a:rPr lang="en-US" sz="2000" dirty="0">
                <a:solidFill>
                  <a:schemeClr val="accent6">
                    <a:lumMod val="50000"/>
                  </a:schemeClr>
                </a:solidFill>
                <a:latin typeface="Times New Roman" panose="02020603050405020304" pitchFamily="18" charset="0"/>
                <a:cs typeface="Times New Roman" panose="02020603050405020304" pitchFamily="18" charset="0"/>
              </a:rPr>
              <a:t>Civilian Personnel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Office or visit AF guidance on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myPers</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t>
            </a:r>
            <a:r>
              <a:rPr lang="en-US" sz="2000" b="1" dirty="0">
                <a:solidFill>
                  <a:schemeClr val="accent6">
                    <a:lumMod val="50000"/>
                  </a:schemeClr>
                </a:solidFill>
                <a:latin typeface="Times New Roman" panose="02020603050405020304" pitchFamily="18" charset="0"/>
                <a:cs typeface="Times New Roman" panose="02020603050405020304" pitchFamily="18" charset="0"/>
                <a:hlinkClick r:id="rId3"/>
              </a:rPr>
              <a:t>https://</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hlinkClick r:id="rId3"/>
              </a:rPr>
              <a:t>mypers.af.mil/app/answers/detail/a_id/49009</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p>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4477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Voluntary Leave Transfer Program (VLTP)</a:t>
            </a:r>
          </a:p>
        </p:txBody>
      </p:sp>
      <p:sp>
        <p:nvSpPr>
          <p:cNvPr id="4" name="TextBox 3"/>
          <p:cNvSpPr txBox="1"/>
          <p:nvPr/>
        </p:nvSpPr>
        <p:spPr>
          <a:xfrm>
            <a:off x="191964" y="1038680"/>
            <a:ext cx="11808069" cy="5663089"/>
          </a:xfrm>
          <a:prstGeom prst="rect">
            <a:avLst/>
          </a:prstGeom>
          <a:noFill/>
        </p:spPr>
        <p:txBody>
          <a:bodyPr wrap="square" rtlCol="0">
            <a:spAutoFit/>
          </a:bodyPr>
          <a:lstStyle/>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Also known as </a:t>
            </a:r>
            <a:r>
              <a:rPr lang="en-US" sz="2000" b="1" i="1" dirty="0" smtClean="0">
                <a:solidFill>
                  <a:schemeClr val="accent6">
                    <a:lumMod val="50000"/>
                  </a:schemeClr>
                </a:solidFill>
                <a:latin typeface="Times New Roman" panose="02020603050405020304" pitchFamily="18" charset="0"/>
                <a:cs typeface="Times New Roman" panose="02020603050405020304" pitchFamily="18" charset="0"/>
              </a:rPr>
              <a:t>Leave Donation</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this </a:t>
            </a:r>
            <a:r>
              <a:rPr lang="en-US" sz="2000" dirty="0">
                <a:solidFill>
                  <a:schemeClr val="accent6">
                    <a:lumMod val="50000"/>
                  </a:schemeClr>
                </a:solidFill>
                <a:latin typeface="Times New Roman" panose="02020603050405020304" pitchFamily="18" charset="0"/>
                <a:cs typeface="Times New Roman" panose="02020603050405020304" pitchFamily="18" charset="0"/>
              </a:rPr>
              <a:t>program allows an employee who has a medical emergency and is without the availability of paid leave, to receive transferred annual leave directly from other employees with the concurrence of the respective management officials.</a:t>
            </a:r>
          </a:p>
          <a:p>
            <a:r>
              <a:rPr lang="en-US" sz="1600" dirty="0">
                <a:solidFill>
                  <a:schemeClr val="accent2"/>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dirty="0">
                <a:solidFill>
                  <a:schemeClr val="accent6">
                    <a:lumMod val="50000"/>
                  </a:schemeClr>
                </a:solidFill>
                <a:latin typeface="Times New Roman" panose="02020603050405020304" pitchFamily="18" charset="0"/>
                <a:cs typeface="Times New Roman" panose="02020603050405020304" pitchFamily="18" charset="0"/>
              </a:rPr>
              <a:t>An employee may apply in writing to his/her first level supervisor to become a leave recipient by completing OPM Form 630, </a:t>
            </a:r>
            <a:r>
              <a:rPr lang="en-US" i="1" dirty="0">
                <a:solidFill>
                  <a:schemeClr val="accent6">
                    <a:lumMod val="50000"/>
                  </a:schemeClr>
                </a:solidFill>
                <a:latin typeface="Times New Roman" panose="02020603050405020304" pitchFamily="18" charset="0"/>
                <a:cs typeface="Times New Roman" panose="02020603050405020304" pitchFamily="18" charset="0"/>
              </a:rPr>
              <a:t>Application to Become a Leave Recipient Under the Voluntary Leave Transfer Program</a:t>
            </a:r>
            <a:r>
              <a:rPr lang="en-US" dirty="0">
                <a:solidFill>
                  <a:schemeClr val="accent6">
                    <a:lumMod val="50000"/>
                  </a:schemeClr>
                </a:solidFill>
                <a:latin typeface="Times New Roman" panose="02020603050405020304" pitchFamily="18" charset="0"/>
                <a:cs typeface="Times New Roman" panose="02020603050405020304" pitchFamily="18" charset="0"/>
              </a:rPr>
              <a:t>.  If the employee is not capable of making a written application, a personal representative may complete the application on behalf of the employee due to physical or mental impairment.</a:t>
            </a:r>
            <a:r>
              <a:rPr lang="en-US" dirty="0">
                <a:solidFill>
                  <a:schemeClr val="accent2"/>
                </a:solidFill>
                <a:latin typeface="Times New Roman" panose="02020603050405020304" pitchFamily="18" charset="0"/>
                <a:cs typeface="Times New Roman" panose="02020603050405020304" pitchFamily="18" charset="0"/>
              </a:rPr>
              <a:t> </a:t>
            </a:r>
            <a:endParaRPr lang="en-US" dirty="0" smtClean="0">
              <a:solidFill>
                <a:schemeClr val="accent2"/>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sz="800" dirty="0">
              <a:solidFill>
                <a:schemeClr val="accent2"/>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solidFill>
                  <a:srgbClr val="002060"/>
                </a:solidFill>
              </a:rPr>
              <a:t> </a:t>
            </a:r>
            <a:r>
              <a:rPr lang="en-US" dirty="0">
                <a:solidFill>
                  <a:srgbClr val="002060"/>
                </a:solidFill>
                <a:latin typeface="Times New Roman" panose="02020603050405020304" pitchFamily="18" charset="0"/>
                <a:cs typeface="Times New Roman" panose="02020603050405020304" pitchFamily="18" charset="0"/>
              </a:rPr>
              <a:t>Upon receipt of the employee’s application, the supervisor must determine that a full-time employee's absence from duty without available paid leave because of the medical emergency is (or is expected to be) at least 24 work hours, which may be consecutive or intermittent.  For a part-time employee or an employee on an uncommon tour of duty, the period of absence without paid leave is prorated</a:t>
            </a:r>
            <a:r>
              <a:rPr lang="en-US" dirty="0" smtClean="0">
                <a:solidFill>
                  <a:srgbClr val="002060"/>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endParaRPr lang="en-US" sz="800" dirty="0">
              <a:solidFill>
                <a:srgbClr val="00206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solidFill>
                  <a:srgbClr val="002060"/>
                </a:solidFill>
                <a:latin typeface="Times New Roman" panose="02020603050405020304" pitchFamily="18" charset="0"/>
                <a:cs typeface="Times New Roman" panose="02020603050405020304" pitchFamily="18" charset="0"/>
              </a:rPr>
              <a:t>The approving official or designee must review the employee’s application and notify the employee of the approval or disapproval of the application within 10 calendar days (excluding Saturdays, Sundays, and legal public holidays) after receipt of the application from the supervisor.  If the application is disapproved, a written notice must be provided with the reason for disapproval to the applicant.</a:t>
            </a:r>
          </a:p>
          <a:p>
            <a:pPr marL="285750" indent="-285750">
              <a:buFont typeface="Wingdings" panose="05000000000000000000" pitchFamily="2" charset="2"/>
              <a:buChar char="Ø"/>
            </a:pPr>
            <a:endParaRPr lang="en-US" sz="800" dirty="0" smtClean="0">
              <a:solidFill>
                <a:srgbClr val="00206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solidFill>
                  <a:srgbClr val="002060"/>
                </a:solidFill>
                <a:latin typeface="Times New Roman" panose="02020603050405020304" pitchFamily="18" charset="0"/>
                <a:cs typeface="Times New Roman" panose="02020603050405020304" pitchFamily="18" charset="0"/>
              </a:rPr>
              <a:t>For more information and forms, please visit: </a:t>
            </a:r>
            <a:r>
              <a:rPr lang="en-US" b="1" dirty="0" smtClean="0">
                <a:solidFill>
                  <a:srgbClr val="002060"/>
                </a:solidFill>
                <a:latin typeface="Times New Roman" panose="02020603050405020304" pitchFamily="18" charset="0"/>
                <a:cs typeface="Times New Roman" panose="02020603050405020304" pitchFamily="18" charset="0"/>
                <a:hlinkClick r:id="rId3"/>
              </a:rPr>
              <a:t>www.mypers.af.mil</a:t>
            </a:r>
            <a:r>
              <a:rPr lang="en-US" b="1" dirty="0" smtClean="0">
                <a:solidFill>
                  <a:srgbClr val="002060"/>
                </a:solidFill>
                <a:latin typeface="Times New Roman" panose="02020603050405020304" pitchFamily="18" charset="0"/>
                <a:cs typeface="Times New Roman" panose="02020603050405020304" pitchFamily="18" charset="0"/>
              </a:rPr>
              <a:t> </a:t>
            </a:r>
            <a:r>
              <a:rPr lang="en-US" dirty="0" smtClean="0">
                <a:solidFill>
                  <a:srgbClr val="002060"/>
                </a:solidFill>
                <a:latin typeface="Times New Roman" panose="02020603050405020304" pitchFamily="18" charset="0"/>
                <a:cs typeface="Times New Roman" panose="02020603050405020304" pitchFamily="18" charset="0"/>
              </a:rPr>
              <a:t>(search: Voluntary Leave Transfer Program)</a:t>
            </a:r>
            <a:endParaRPr lang="en-US"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endParaRPr>
          </a:p>
        </p:txBody>
      </p:sp>
    </p:spTree>
    <p:extLst>
      <p:ext uri="{BB962C8B-B14F-4D97-AF65-F5344CB8AC3E}">
        <p14:creationId xmlns:p14="http://schemas.microsoft.com/office/powerpoint/2010/main" val="211284731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Disabled Veteran’s Leave</a:t>
            </a:r>
          </a:p>
        </p:txBody>
      </p:sp>
      <p:sp>
        <p:nvSpPr>
          <p:cNvPr id="4" name="TextBox 3"/>
          <p:cNvSpPr txBox="1"/>
          <p:nvPr/>
        </p:nvSpPr>
        <p:spPr>
          <a:xfrm>
            <a:off x="74645" y="1058188"/>
            <a:ext cx="11999167" cy="5078313"/>
          </a:xfrm>
          <a:prstGeom prst="rect">
            <a:avLst/>
          </a:prstGeom>
          <a:noFill/>
        </p:spPr>
        <p:txBody>
          <a:bodyPr wrap="square" rtlCol="0">
            <a:spAutoFit/>
          </a:bodyPr>
          <a:lstStyle/>
          <a:p>
            <a:r>
              <a:rPr lang="en-US" sz="2000" b="1" dirty="0">
                <a:solidFill>
                  <a:schemeClr val="accent6">
                    <a:lumMod val="50000"/>
                  </a:schemeClr>
                </a:solidFill>
                <a:latin typeface="Times New Roman" panose="02020603050405020304" pitchFamily="18" charset="0"/>
                <a:cs typeface="Times New Roman" panose="02020603050405020304" pitchFamily="18" charset="0"/>
              </a:rPr>
              <a:t>Disabled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Veteran Leave </a:t>
            </a:r>
            <a:r>
              <a:rPr lang="en-US" sz="2000" dirty="0">
                <a:solidFill>
                  <a:schemeClr val="accent6">
                    <a:lumMod val="50000"/>
                  </a:schemeClr>
                </a:solidFill>
                <a:latin typeface="Times New Roman" panose="02020603050405020304" pitchFamily="18" charset="0"/>
                <a:cs typeface="Times New Roman" panose="02020603050405020304" pitchFamily="18" charset="0"/>
              </a:rPr>
              <a:t>is available as a one-time benefit during a 12-month period beginning on an eligible employee's "first day of employment" and may not exceed 104 hours for a regular full-time employee. Disabled veteran leave can only be used for undergoing medical treatment of a qualifying service-connected disability, which was incurred or aggravated in the line of active duty</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i="1" dirty="0">
                <a:solidFill>
                  <a:schemeClr val="accent6">
                    <a:lumMod val="50000"/>
                  </a:schemeClr>
                </a:solidFill>
                <a:latin typeface="Times New Roman" panose="02020603050405020304" pitchFamily="18" charset="0"/>
                <a:cs typeface="Times New Roman" panose="02020603050405020304" pitchFamily="18" charset="0"/>
              </a:rPr>
              <a:t>Eligible</a:t>
            </a:r>
            <a:r>
              <a:rPr lang="en-US" sz="2000" dirty="0">
                <a:solidFill>
                  <a:schemeClr val="accent6">
                    <a:lumMod val="50000"/>
                  </a:schemeClr>
                </a:solidFill>
                <a:latin typeface="Times New Roman" panose="02020603050405020304" pitchFamily="18" charset="0"/>
                <a:cs typeface="Times New Roman" panose="02020603050405020304" pitchFamily="18" charset="0"/>
              </a:rPr>
              <a:t> employees must be "hired" on or after 5 November 2016. OPM regulations define the term "hired" to include:</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dirty="0">
                <a:solidFill>
                  <a:schemeClr val="accent6">
                    <a:lumMod val="50000"/>
                  </a:schemeClr>
                </a:solidFill>
                <a:latin typeface="Times New Roman" panose="02020603050405020304" pitchFamily="18" charset="0"/>
                <a:cs typeface="Times New Roman" panose="02020603050405020304" pitchFamily="18" charset="0"/>
              </a:rPr>
              <a:t>Newly hired with no previous Federal service</a:t>
            </a:r>
          </a:p>
          <a:p>
            <a:pPr marL="342900" indent="-342900">
              <a:buFont typeface="Wingdings" panose="05000000000000000000" pitchFamily="2" charset="2"/>
              <a:buChar char="§"/>
            </a:pPr>
            <a:r>
              <a:rPr lang="en-US" sz="2000" dirty="0">
                <a:solidFill>
                  <a:schemeClr val="accent6">
                    <a:lumMod val="50000"/>
                  </a:schemeClr>
                </a:solidFill>
                <a:latin typeface="Times New Roman" panose="02020603050405020304" pitchFamily="18" charset="0"/>
                <a:cs typeface="Times New Roman" panose="02020603050405020304" pitchFamily="18" charset="0"/>
              </a:rPr>
              <a:t>Reappointed with at least a 90-day break in service</a:t>
            </a:r>
          </a:p>
          <a:p>
            <a:pPr marL="342900" indent="-342900">
              <a:buFont typeface="Wingdings" panose="05000000000000000000" pitchFamily="2" charset="2"/>
              <a:buChar char="§"/>
            </a:pPr>
            <a:r>
              <a:rPr lang="en-US" sz="2000" dirty="0">
                <a:solidFill>
                  <a:schemeClr val="accent6">
                    <a:lumMod val="50000"/>
                  </a:schemeClr>
                </a:solidFill>
                <a:latin typeface="Times New Roman" panose="02020603050405020304" pitchFamily="18" charset="0"/>
                <a:cs typeface="Times New Roman" panose="02020603050405020304" pitchFamily="18" charset="0"/>
              </a:rPr>
              <a:t>Military reservists or members of the National Guard who return to duty in their civilian positions after a period of military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service</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a:solidFill>
                  <a:schemeClr val="accent6">
                    <a:lumMod val="50000"/>
                  </a:schemeClr>
                </a:solidFill>
                <a:latin typeface="Times New Roman" panose="02020603050405020304" pitchFamily="18" charset="0"/>
                <a:cs typeface="Times New Roman" panose="02020603050405020304" pitchFamily="18" charset="0"/>
              </a:rPr>
              <a:t>In order to be eligible for disabled veteran leave, an employee must provide to the agency documentation from the Veterans Benefits Administration (VBA) certifying that the employee has a qualifying service connected disability. </a:t>
            </a:r>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For more information and Disabled Veteran Leave Request Form, please visit: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hlinkClick r:id="rId3"/>
              </a:rPr>
              <a:t>www.mypers.af.mil</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(search: Disabled Veteran Leave)</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274514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Court Leave AFI36-815</a:t>
            </a:r>
          </a:p>
        </p:txBody>
      </p:sp>
      <p:sp>
        <p:nvSpPr>
          <p:cNvPr id="5" name="TextBox 4"/>
          <p:cNvSpPr txBox="1"/>
          <p:nvPr/>
        </p:nvSpPr>
        <p:spPr>
          <a:xfrm>
            <a:off x="138932" y="1104194"/>
            <a:ext cx="11906888" cy="5016758"/>
          </a:xfrm>
          <a:prstGeom prst="rect">
            <a:avLst/>
          </a:prstGeom>
          <a:noFill/>
        </p:spPr>
        <p:txBody>
          <a:bodyPr wrap="square" rtlCol="0">
            <a:spAutoFit/>
          </a:bodyPr>
          <a:lstStyle/>
          <a:p>
            <a:r>
              <a:rPr lang="en-US" sz="2000" b="1" dirty="0">
                <a:solidFill>
                  <a:schemeClr val="accent6">
                    <a:lumMod val="50000"/>
                  </a:schemeClr>
                </a:solidFill>
                <a:latin typeface="Times New Roman" panose="02020603050405020304" pitchFamily="18" charset="0"/>
                <a:cs typeface="Times New Roman" panose="02020603050405020304" pitchFamily="18" charset="0"/>
              </a:rPr>
              <a:t>Court leave </a:t>
            </a:r>
            <a:r>
              <a:rPr lang="en-US" sz="2000" dirty="0">
                <a:solidFill>
                  <a:schemeClr val="accent6">
                    <a:lumMod val="50000"/>
                  </a:schemeClr>
                </a:solidFill>
                <a:latin typeface="Times New Roman" panose="02020603050405020304" pitchFamily="18" charset="0"/>
                <a:cs typeface="Times New Roman" panose="02020603050405020304" pitchFamily="18" charset="0"/>
              </a:rPr>
              <a:t>is leave of absence from duty without loss of pay or charge to annual leave to perform jury duty in a federal, state, or municipal court or to serve as a witness for the Unites States, the District of Columbia, or State or local government</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t>
            </a:r>
          </a:p>
          <a:p>
            <a:endParaRPr lang="en-US" sz="800" dirty="0" smtClean="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solidFill>
                  <a:schemeClr val="accent6">
                    <a:lumMod val="50000"/>
                  </a:schemeClr>
                </a:solidFill>
                <a:latin typeface="Times New Roman" panose="02020603050405020304" pitchFamily="18" charset="0"/>
                <a:cs typeface="Times New Roman" panose="02020603050405020304" pitchFamily="18" charset="0"/>
              </a:rPr>
              <a:t>This includes absence during periods of regularly scheduled overtime as well as absence during the employee’s regularly scheduled basic workweek.  For the purpose of granting court leave, a military court is considered the same as a Federal court. </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a:solidFill>
                  <a:schemeClr val="accent6">
                    <a:lumMod val="50000"/>
                  </a:schemeClr>
                </a:solidFill>
                <a:latin typeface="Times New Roman" panose="02020603050405020304" pitchFamily="18" charset="0"/>
                <a:cs typeface="Times New Roman" panose="02020603050405020304" pitchFamily="18" charset="0"/>
              </a:rPr>
              <a:t>Jury duty (part-time or full-time) no charge to annual leave</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b="1" u="sng" dirty="0">
                <a:solidFill>
                  <a:schemeClr val="accent6">
                    <a:lumMod val="50000"/>
                  </a:schemeClr>
                </a:solidFill>
                <a:latin typeface="Times New Roman" panose="02020603050405020304" pitchFamily="18" charset="0"/>
                <a:cs typeface="Times New Roman" panose="02020603050405020304" pitchFamily="18" charset="0"/>
              </a:rPr>
              <a:t>Note</a:t>
            </a:r>
            <a:r>
              <a:rPr lang="en-US" sz="2000" dirty="0">
                <a:solidFill>
                  <a:schemeClr val="accent6">
                    <a:lumMod val="50000"/>
                  </a:schemeClr>
                </a:solidFill>
                <a:latin typeface="Times New Roman" panose="02020603050405020304" pitchFamily="18" charset="0"/>
                <a:cs typeface="Times New Roman" panose="02020603050405020304" pitchFamily="18" charset="0"/>
              </a:rPr>
              <a:t>:  An employee who is summoned by the courts, or assigned by the AF to testify in an official capacity, or to produce official records on behalf of any party in any judicial proceeding is performing official duty and </a:t>
            </a:r>
            <a:r>
              <a:rPr lang="en-US" sz="2000" b="1" dirty="0">
                <a:solidFill>
                  <a:schemeClr val="accent6">
                    <a:lumMod val="50000"/>
                  </a:schemeClr>
                </a:solidFill>
                <a:latin typeface="Times New Roman" panose="02020603050405020304" pitchFamily="18" charset="0"/>
                <a:cs typeface="Times New Roman" panose="02020603050405020304" pitchFamily="18" charset="0"/>
              </a:rPr>
              <a:t>is not entitled to court leave</a:t>
            </a:r>
            <a:r>
              <a:rPr lang="en-US" sz="2000" dirty="0">
                <a:solidFill>
                  <a:schemeClr val="accent6">
                    <a:lumMod val="50000"/>
                  </a:schemeClr>
                </a:solidFill>
                <a:latin typeface="Times New Roman" panose="02020603050405020304" pitchFamily="18" charset="0"/>
                <a:cs typeface="Times New Roman" panose="02020603050405020304" pitchFamily="18" charset="0"/>
              </a:rPr>
              <a:t>, but is in an official duty status for the time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involved.</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An </a:t>
            </a:r>
            <a:r>
              <a:rPr lang="en-US" sz="2000" dirty="0">
                <a:solidFill>
                  <a:schemeClr val="accent6">
                    <a:lumMod val="50000"/>
                  </a:schemeClr>
                </a:solidFill>
                <a:latin typeface="Times New Roman" panose="02020603050405020304" pitchFamily="18" charset="0"/>
                <a:cs typeface="Times New Roman" panose="02020603050405020304" pitchFamily="18" charset="0"/>
              </a:rPr>
              <a:t>employee is expected to </a:t>
            </a:r>
            <a:r>
              <a:rPr lang="en-US" sz="2000" b="1" dirty="0">
                <a:solidFill>
                  <a:schemeClr val="accent6">
                    <a:lumMod val="50000"/>
                  </a:schemeClr>
                </a:solidFill>
                <a:latin typeface="Times New Roman" panose="02020603050405020304" pitchFamily="18" charset="0"/>
                <a:cs typeface="Times New Roman" panose="02020603050405020304" pitchFamily="18" charset="0"/>
              </a:rPr>
              <a:t>return to duty </a:t>
            </a:r>
            <a:r>
              <a:rPr lang="en-US" sz="2000" dirty="0">
                <a:solidFill>
                  <a:schemeClr val="accent6">
                    <a:lumMod val="50000"/>
                  </a:schemeClr>
                </a:solidFill>
                <a:latin typeface="Times New Roman" panose="02020603050405020304" pitchFamily="18" charset="0"/>
                <a:cs typeface="Times New Roman" panose="02020603050405020304" pitchFamily="18" charset="0"/>
              </a:rPr>
              <a:t>during periods when the employee is excused from jury duty, unless this would be impractical.  An employee excused or discharged by the court either for an indefinite period in excess of one day or a substantial portion thereof, is not entitled to court leave, but must report for duty. </a:t>
            </a:r>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For more information, please visit: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hlinkClick r:id="rId3"/>
              </a:rPr>
              <a:t>www.mypers.af.mil</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(search: Court Leave)</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16207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Military Buyback</a:t>
            </a:r>
          </a:p>
        </p:txBody>
      </p:sp>
      <p:sp>
        <p:nvSpPr>
          <p:cNvPr id="4" name="TextBox 3"/>
          <p:cNvSpPr txBox="1"/>
          <p:nvPr/>
        </p:nvSpPr>
        <p:spPr>
          <a:xfrm>
            <a:off x="115076" y="1066768"/>
            <a:ext cx="11961845" cy="7663636"/>
          </a:xfrm>
          <a:prstGeom prst="rect">
            <a:avLst/>
          </a:prstGeom>
          <a:noFill/>
        </p:spPr>
        <p:txBody>
          <a:bodyPr wrap="square" rtlCol="0">
            <a:spAutoFit/>
          </a:bodyPr>
          <a:lstStyle/>
          <a:p>
            <a:r>
              <a:rPr lang="en-US" sz="2000" b="1" dirty="0">
                <a:solidFill>
                  <a:schemeClr val="accent6">
                    <a:lumMod val="50000"/>
                  </a:schemeClr>
                </a:solidFill>
                <a:latin typeface="Times New Roman" panose="02020603050405020304" pitchFamily="18" charset="0"/>
                <a:cs typeface="Times New Roman" panose="02020603050405020304" pitchFamily="18" charset="0"/>
              </a:rPr>
              <a:t>Military Buyback Program </a:t>
            </a:r>
            <a:r>
              <a:rPr lang="en-US" sz="2000" dirty="0">
                <a:solidFill>
                  <a:schemeClr val="accent6">
                    <a:lumMod val="50000"/>
                  </a:schemeClr>
                </a:solidFill>
                <a:latin typeface="Times New Roman" panose="02020603050405020304" pitchFamily="18" charset="0"/>
                <a:cs typeface="Times New Roman" panose="02020603050405020304" pitchFamily="18" charset="0"/>
              </a:rPr>
              <a:t>allows qualified veterans who have had past or present active duty military service time to use that time as a military service credit toward their total number of years spent in FERS service. As a result, the amount of retirement annuity they may receive can be greater</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Steps to complete buyback process</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t>
            </a:r>
          </a:p>
          <a:p>
            <a:endParaRPr lang="en-US" sz="800" dirty="0" smtClean="0">
              <a:solidFill>
                <a:schemeClr val="accent6">
                  <a:lumMod val="5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i="1" dirty="0">
                <a:solidFill>
                  <a:schemeClr val="accent6">
                    <a:lumMod val="50000"/>
                  </a:schemeClr>
                </a:solidFill>
                <a:latin typeface="Times New Roman" panose="02020603050405020304" pitchFamily="18" charset="0"/>
                <a:cs typeface="Times New Roman" panose="02020603050405020304" pitchFamily="18" charset="0"/>
              </a:rPr>
              <a:t>Obtain a copy of your DD214 (member 2 or 4 copy), Complete RI 20-97, and Fax </a:t>
            </a:r>
            <a:r>
              <a:rPr lang="en-US" i="1" dirty="0" smtClean="0">
                <a:solidFill>
                  <a:schemeClr val="accent6">
                    <a:lumMod val="50000"/>
                  </a:schemeClr>
                </a:solidFill>
                <a:latin typeface="Times New Roman" panose="02020603050405020304" pitchFamily="18" charset="0"/>
                <a:cs typeface="Times New Roman" panose="02020603050405020304" pitchFamily="18" charset="0"/>
              </a:rPr>
              <a:t>Coversheet. </a:t>
            </a:r>
          </a:p>
          <a:p>
            <a:r>
              <a:rPr lang="en-US" i="1" dirty="0" smtClean="0">
                <a:solidFill>
                  <a:schemeClr val="accent6">
                    <a:lumMod val="50000"/>
                  </a:schemeClr>
                </a:solidFill>
                <a:latin typeface="Times New Roman" panose="02020603050405020304" pitchFamily="18" charset="0"/>
                <a:cs typeface="Times New Roman" panose="02020603050405020304" pitchFamily="18" charset="0"/>
              </a:rPr>
              <a:t>       Fax completed forms to </a:t>
            </a:r>
            <a:r>
              <a:rPr lang="en-US" b="1" i="1" dirty="0" smtClean="0">
                <a:solidFill>
                  <a:schemeClr val="accent6">
                    <a:lumMod val="50000"/>
                  </a:schemeClr>
                </a:solidFill>
                <a:latin typeface="Times New Roman" panose="02020603050405020304" pitchFamily="18" charset="0"/>
                <a:cs typeface="Times New Roman" panose="02020603050405020304" pitchFamily="18" charset="0"/>
              </a:rPr>
              <a:t>866-401-5849</a:t>
            </a:r>
          </a:p>
          <a:p>
            <a:endParaRPr lang="en-US" sz="800" b="1" i="1" dirty="0">
              <a:solidFill>
                <a:schemeClr val="accent6">
                  <a:lumMod val="5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i="1" dirty="0" smtClean="0">
                <a:solidFill>
                  <a:schemeClr val="accent6">
                    <a:lumMod val="50000"/>
                  </a:schemeClr>
                </a:solidFill>
                <a:latin typeface="Times New Roman" panose="02020603050405020304" pitchFamily="18" charset="0"/>
                <a:cs typeface="Times New Roman" panose="02020603050405020304" pitchFamily="18" charset="0"/>
              </a:rPr>
              <a:t>Obtain </a:t>
            </a:r>
            <a:r>
              <a:rPr lang="en-US" i="1" dirty="0">
                <a:solidFill>
                  <a:schemeClr val="accent6">
                    <a:lumMod val="50000"/>
                  </a:schemeClr>
                </a:solidFill>
                <a:latin typeface="Times New Roman" panose="02020603050405020304" pitchFamily="18" charset="0"/>
                <a:cs typeface="Times New Roman" panose="02020603050405020304" pitchFamily="18" charset="0"/>
              </a:rPr>
              <a:t>Estimated Earning </a:t>
            </a:r>
            <a:r>
              <a:rPr lang="en-US" i="1" dirty="0" smtClean="0">
                <a:solidFill>
                  <a:schemeClr val="accent6">
                    <a:lumMod val="50000"/>
                  </a:schemeClr>
                </a:solidFill>
                <a:latin typeface="Times New Roman" panose="02020603050405020304" pitchFamily="18" charset="0"/>
                <a:cs typeface="Times New Roman" panose="02020603050405020304" pitchFamily="18" charset="0"/>
              </a:rPr>
              <a:t>Statement, DD214, and complete SF </a:t>
            </a:r>
            <a:r>
              <a:rPr lang="en-US" i="1" dirty="0">
                <a:solidFill>
                  <a:schemeClr val="accent6">
                    <a:lumMod val="50000"/>
                  </a:schemeClr>
                </a:solidFill>
                <a:latin typeface="Times New Roman" panose="02020603050405020304" pitchFamily="18" charset="0"/>
                <a:cs typeface="Times New Roman" panose="02020603050405020304" pitchFamily="18" charset="0"/>
              </a:rPr>
              <a:t>3108. </a:t>
            </a:r>
            <a:r>
              <a:rPr lang="en-US" i="1" dirty="0" smtClean="0">
                <a:solidFill>
                  <a:schemeClr val="accent6">
                    <a:lumMod val="50000"/>
                  </a:schemeClr>
                </a:solidFill>
                <a:latin typeface="Times New Roman" panose="02020603050405020304" pitchFamily="18" charset="0"/>
                <a:cs typeface="Times New Roman" panose="02020603050405020304" pitchFamily="18" charset="0"/>
              </a:rPr>
              <a:t>Submit to </a:t>
            </a:r>
            <a:r>
              <a:rPr lang="en-US" i="1" dirty="0" err="1" smtClean="0">
                <a:solidFill>
                  <a:schemeClr val="accent6">
                    <a:lumMod val="50000"/>
                  </a:schemeClr>
                </a:solidFill>
                <a:latin typeface="Times New Roman" panose="02020603050405020304" pitchFamily="18" charset="0"/>
                <a:cs typeface="Times New Roman" panose="02020603050405020304" pitchFamily="18" charset="0"/>
              </a:rPr>
              <a:t>myPers</a:t>
            </a:r>
            <a:r>
              <a:rPr lang="en-US" i="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i="1" dirty="0">
                <a:solidFill>
                  <a:schemeClr val="accent6">
                    <a:lumMod val="50000"/>
                  </a:schemeClr>
                </a:solidFill>
                <a:latin typeface="Times New Roman" panose="02020603050405020304" pitchFamily="18" charset="0"/>
                <a:cs typeface="Times New Roman" panose="02020603050405020304" pitchFamily="18" charset="0"/>
              </a:rPr>
              <a:t>and attach Estimated Earning, </a:t>
            </a:r>
            <a:r>
              <a:rPr lang="en-US" i="1" dirty="0" smtClean="0">
                <a:solidFill>
                  <a:schemeClr val="accent6">
                    <a:lumMod val="50000"/>
                  </a:schemeClr>
                </a:solidFill>
                <a:latin typeface="Times New Roman" panose="02020603050405020304" pitchFamily="18" charset="0"/>
                <a:cs typeface="Times New Roman" panose="02020603050405020304" pitchFamily="18" charset="0"/>
              </a:rPr>
              <a:t>SF </a:t>
            </a:r>
            <a:r>
              <a:rPr lang="en-US" i="1" dirty="0">
                <a:solidFill>
                  <a:schemeClr val="accent6">
                    <a:lumMod val="50000"/>
                  </a:schemeClr>
                </a:solidFill>
                <a:latin typeface="Times New Roman" panose="02020603050405020304" pitchFamily="18" charset="0"/>
                <a:cs typeface="Times New Roman" panose="02020603050405020304" pitchFamily="18" charset="0"/>
              </a:rPr>
              <a:t>3108, &amp; DD Form 214 (Member 2 or 4 copy</a:t>
            </a:r>
            <a:r>
              <a:rPr lang="en-US" i="1" dirty="0" smtClean="0">
                <a:solidFill>
                  <a:schemeClr val="accent6">
                    <a:lumMod val="50000"/>
                  </a:schemeClr>
                </a:solidFill>
                <a:latin typeface="Times New Roman" panose="02020603050405020304" pitchFamily="18" charset="0"/>
                <a:cs typeface="Times New Roman" panose="02020603050405020304" pitchFamily="18" charset="0"/>
              </a:rPr>
              <a:t>) </a:t>
            </a:r>
          </a:p>
          <a:p>
            <a:pPr marL="457200" indent="-457200">
              <a:buFont typeface="+mj-lt"/>
              <a:buAutoNum type="arabicPeriod"/>
            </a:pPr>
            <a:endParaRPr lang="en-US" sz="800" i="1" dirty="0">
              <a:solidFill>
                <a:schemeClr val="accent6">
                  <a:lumMod val="5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i="1" dirty="0">
                <a:solidFill>
                  <a:schemeClr val="accent6">
                    <a:lumMod val="50000"/>
                  </a:schemeClr>
                </a:solidFill>
                <a:latin typeface="Times New Roman" panose="02020603050405020304" pitchFamily="18" charset="0"/>
                <a:cs typeface="Times New Roman" panose="02020603050405020304" pitchFamily="18" charset="0"/>
              </a:rPr>
              <a:t>Once your package is submitted to </a:t>
            </a:r>
            <a:r>
              <a:rPr lang="en-US" i="1" dirty="0" err="1">
                <a:solidFill>
                  <a:schemeClr val="accent6">
                    <a:lumMod val="50000"/>
                  </a:schemeClr>
                </a:solidFill>
                <a:latin typeface="Times New Roman" panose="02020603050405020304" pitchFamily="18" charset="0"/>
                <a:cs typeface="Times New Roman" panose="02020603050405020304" pitchFamily="18" charset="0"/>
              </a:rPr>
              <a:t>myPers</a:t>
            </a:r>
            <a:r>
              <a:rPr lang="en-US" i="1" dirty="0">
                <a:solidFill>
                  <a:schemeClr val="accent6">
                    <a:lumMod val="50000"/>
                  </a:schemeClr>
                </a:solidFill>
                <a:latin typeface="Times New Roman" panose="02020603050405020304" pitchFamily="18" charset="0"/>
                <a:cs typeface="Times New Roman" panose="02020603050405020304" pitchFamily="18" charset="0"/>
              </a:rPr>
              <a:t> expect to wait about 2 months for DFAS to mail you your military service deposit calculation. </a:t>
            </a:r>
            <a:r>
              <a:rPr lang="en-US" b="1" i="1" dirty="0">
                <a:solidFill>
                  <a:schemeClr val="accent6">
                    <a:lumMod val="50000"/>
                  </a:schemeClr>
                </a:solidFill>
                <a:latin typeface="Times New Roman" panose="02020603050405020304" pitchFamily="18" charset="0"/>
                <a:cs typeface="Times New Roman" panose="02020603050405020304" pitchFamily="18" charset="0"/>
                <a:hlinkClick r:id="rId3"/>
              </a:rPr>
              <a:t>https://www.dfas.mil/civilianemployees/militaryservice/militaryservicedeposits</a:t>
            </a:r>
            <a:r>
              <a:rPr lang="en-US" b="1" i="1" dirty="0" smtClean="0">
                <a:solidFill>
                  <a:schemeClr val="accent6">
                    <a:lumMod val="50000"/>
                  </a:schemeClr>
                </a:solidFill>
                <a:latin typeface="Times New Roman" panose="02020603050405020304" pitchFamily="18" charset="0"/>
                <a:cs typeface="Times New Roman" panose="02020603050405020304" pitchFamily="18" charset="0"/>
                <a:hlinkClick r:id="rId3"/>
              </a:rPr>
              <a:t>/</a:t>
            </a:r>
            <a:r>
              <a:rPr lang="en-US" b="1" i="1" dirty="0" smtClean="0">
                <a:solidFill>
                  <a:schemeClr val="accent6">
                    <a:lumMod val="50000"/>
                  </a:schemeClr>
                </a:solidFill>
                <a:latin typeface="Times New Roman" panose="02020603050405020304" pitchFamily="18" charset="0"/>
                <a:cs typeface="Times New Roman" panose="02020603050405020304" pitchFamily="18" charset="0"/>
              </a:rPr>
              <a:t> </a:t>
            </a:r>
          </a:p>
          <a:p>
            <a:pPr marL="457200" indent="-457200">
              <a:buFont typeface="+mj-lt"/>
              <a:buAutoNum type="arabicPeriod"/>
            </a:pPr>
            <a:endParaRPr lang="en-US" sz="800" i="1" dirty="0" smtClean="0">
              <a:solidFill>
                <a:schemeClr val="accent6">
                  <a:lumMod val="5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i="1" dirty="0" smtClean="0">
                <a:solidFill>
                  <a:schemeClr val="accent6">
                    <a:lumMod val="50000"/>
                  </a:schemeClr>
                </a:solidFill>
                <a:latin typeface="Times New Roman" panose="02020603050405020304" pitchFamily="18" charset="0"/>
                <a:cs typeface="Times New Roman" panose="02020603050405020304" pitchFamily="18" charset="0"/>
              </a:rPr>
              <a:t>To </a:t>
            </a:r>
            <a:r>
              <a:rPr lang="en-US" i="1" dirty="0">
                <a:solidFill>
                  <a:schemeClr val="accent6">
                    <a:lumMod val="50000"/>
                  </a:schemeClr>
                </a:solidFill>
                <a:latin typeface="Times New Roman" panose="02020603050405020304" pitchFamily="18" charset="0"/>
                <a:cs typeface="Times New Roman" panose="02020603050405020304" pitchFamily="18" charset="0"/>
              </a:rPr>
              <a:t>pay your military service deposit </a:t>
            </a:r>
            <a:r>
              <a:rPr lang="en-US" i="1" dirty="0" smtClean="0">
                <a:solidFill>
                  <a:schemeClr val="accent6">
                    <a:lumMod val="50000"/>
                  </a:schemeClr>
                </a:solidFill>
                <a:latin typeface="Times New Roman" panose="02020603050405020304" pitchFamily="18" charset="0"/>
                <a:cs typeface="Times New Roman" panose="02020603050405020304" pitchFamily="18" charset="0"/>
              </a:rPr>
              <a:t>visit </a:t>
            </a:r>
            <a:r>
              <a:rPr lang="en-US" b="1" i="1" dirty="0" smtClean="0">
                <a:solidFill>
                  <a:schemeClr val="accent6">
                    <a:lumMod val="50000"/>
                  </a:schemeClr>
                </a:solidFill>
                <a:latin typeface="Times New Roman" panose="02020603050405020304" pitchFamily="18" charset="0"/>
                <a:cs typeface="Times New Roman" panose="02020603050405020304" pitchFamily="18" charset="0"/>
                <a:hlinkClick r:id="rId4"/>
              </a:rPr>
              <a:t>www.pay.gov</a:t>
            </a:r>
            <a:r>
              <a:rPr lang="en-US" i="1" dirty="0">
                <a:solidFill>
                  <a:schemeClr val="accent6">
                    <a:lumMod val="50000"/>
                  </a:schemeClr>
                </a:solidFill>
                <a:latin typeface="Times New Roman" panose="02020603050405020304" pitchFamily="18" charset="0"/>
                <a:cs typeface="Times New Roman" panose="02020603050405020304" pitchFamily="18" charset="0"/>
              </a:rPr>
              <a:t>,</a:t>
            </a:r>
            <a:r>
              <a:rPr lang="en-US" i="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i="1" dirty="0">
                <a:solidFill>
                  <a:schemeClr val="accent6">
                    <a:lumMod val="50000"/>
                  </a:schemeClr>
                </a:solidFill>
                <a:latin typeface="Times New Roman" panose="02020603050405020304" pitchFamily="18" charset="0"/>
                <a:cs typeface="Times New Roman" panose="02020603050405020304" pitchFamily="18" charset="0"/>
              </a:rPr>
              <a:t>by payroll deduction or by check. Once you have paid in full you must submit that documentation through </a:t>
            </a:r>
            <a:r>
              <a:rPr lang="en-US" i="1" dirty="0" err="1" smtClean="0">
                <a:solidFill>
                  <a:schemeClr val="accent6">
                    <a:lumMod val="50000"/>
                  </a:schemeClr>
                </a:solidFill>
                <a:latin typeface="Times New Roman" panose="02020603050405020304" pitchFamily="18" charset="0"/>
                <a:cs typeface="Times New Roman" panose="02020603050405020304" pitchFamily="18" charset="0"/>
              </a:rPr>
              <a:t>myPers</a:t>
            </a:r>
            <a:r>
              <a:rPr lang="en-US" i="1" dirty="0" smtClean="0">
                <a:solidFill>
                  <a:schemeClr val="accent6">
                    <a:lumMod val="50000"/>
                  </a:schemeClr>
                </a:solidFill>
                <a:latin typeface="Times New Roman" panose="02020603050405020304" pitchFamily="18" charset="0"/>
                <a:cs typeface="Times New Roman" panose="02020603050405020304" pitchFamily="18" charset="0"/>
              </a:rPr>
              <a:t>.</a:t>
            </a:r>
          </a:p>
          <a:p>
            <a:endParaRPr lang="en-US" sz="800" i="1"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For more information or forms visit,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hlinkClick r:id="rId5"/>
              </a:rPr>
              <a:t>www.mypers.af.mil</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or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hlinkClick r:id="rId6"/>
              </a:rPr>
              <a:t>www.opm.gov</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a:solidFill>
                  <a:schemeClr val="accent6">
                    <a:lumMod val="50000"/>
                  </a:schemeClr>
                </a:solidFill>
                <a:latin typeface="Times New Roman" panose="02020603050405020304" pitchFamily="18" charset="0"/>
                <a:cs typeface="Times New Roman" panose="02020603050405020304" pitchFamily="18" charset="0"/>
              </a:rPr>
              <a:t>or </a:t>
            </a:r>
            <a:r>
              <a:rPr lang="en-US" sz="2000" b="1" dirty="0">
                <a:solidFill>
                  <a:schemeClr val="accent6">
                    <a:lumMod val="50000"/>
                  </a:schemeClr>
                </a:solidFill>
                <a:latin typeface="Times New Roman" panose="02020603050405020304" pitchFamily="18" charset="0"/>
                <a:cs typeface="Times New Roman" panose="02020603050405020304" pitchFamily="18" charset="0"/>
                <a:hlinkClick r:id="rId7"/>
              </a:rPr>
              <a:t>https://plan-your-federal-retirement.com/military-buyback-101</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hlinkClick r:id="rId7"/>
              </a:rPr>
              <a:t>/</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or</a:t>
            </a:r>
            <a:r>
              <a:rPr lang="en-US" sz="2000" b="1" dirty="0">
                <a:solidFill>
                  <a:schemeClr val="accent6">
                    <a:lumMod val="50000"/>
                  </a:schemeClr>
                </a:solidFill>
                <a:latin typeface="Times New Roman" panose="02020603050405020304" pitchFamily="18" charset="0"/>
                <a:cs typeface="Times New Roman" panose="02020603050405020304" pitchFamily="18" charset="0"/>
              </a:rPr>
              <a:t> </a:t>
            </a:r>
            <a:r>
              <a:rPr lang="en-US" sz="2000" b="1" dirty="0">
                <a:solidFill>
                  <a:schemeClr val="accent6">
                    <a:lumMod val="50000"/>
                  </a:schemeClr>
                </a:solidFill>
                <a:latin typeface="Times New Roman" panose="02020603050405020304" pitchFamily="18" charset="0"/>
                <a:cs typeface="Times New Roman" panose="02020603050405020304" pitchFamily="18" charset="0"/>
                <a:hlinkClick r:id="rId8"/>
              </a:rPr>
              <a:t>https://federalbenefitadvisory.com/what-is-the-military-buyback-program</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hlinkClick r:id="rId8"/>
              </a:rPr>
              <a:t>/</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p>
          <a:p>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p>
          <a:p>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8325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SF 813 (Military Credit)</a:t>
            </a:r>
          </a:p>
        </p:txBody>
      </p:sp>
      <p:sp>
        <p:nvSpPr>
          <p:cNvPr id="4" name="TextBox 3"/>
          <p:cNvSpPr txBox="1"/>
          <p:nvPr/>
        </p:nvSpPr>
        <p:spPr>
          <a:xfrm>
            <a:off x="179109" y="1187777"/>
            <a:ext cx="11896627" cy="4955203"/>
          </a:xfrm>
          <a:prstGeom prst="rect">
            <a:avLst/>
          </a:prstGeom>
          <a:noFill/>
        </p:spPr>
        <p:txBody>
          <a:bodyPr wrap="square" rtlCol="0">
            <a:spAutoFit/>
          </a:bodyPr>
          <a:lstStyle/>
          <a:p>
            <a:r>
              <a:rPr lang="en-US" sz="2000" dirty="0">
                <a:solidFill>
                  <a:schemeClr val="accent6">
                    <a:lumMod val="50000"/>
                  </a:schemeClr>
                </a:solidFill>
                <a:latin typeface="Times New Roman" panose="02020603050405020304" pitchFamily="18" charset="0"/>
                <a:cs typeface="Times New Roman" panose="02020603050405020304" pitchFamily="18" charset="0"/>
              </a:rPr>
              <a:t>The SF 813 should be used to request verification of participation in a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NonWartime</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Campaign </a:t>
            </a:r>
            <a:r>
              <a:rPr lang="en-US" sz="2000" dirty="0">
                <a:solidFill>
                  <a:schemeClr val="accent6">
                    <a:lumMod val="50000"/>
                  </a:schemeClr>
                </a:solidFill>
                <a:latin typeface="Times New Roman" panose="02020603050405020304" pitchFamily="18" charset="0"/>
                <a:cs typeface="Times New Roman" panose="02020603050405020304" pitchFamily="18" charset="0"/>
              </a:rPr>
              <a:t>or E</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xpedition, and </a:t>
            </a:r>
            <a:r>
              <a:rPr lang="en-US" sz="2000" dirty="0">
                <a:solidFill>
                  <a:schemeClr val="accent6">
                    <a:lumMod val="50000"/>
                  </a:schemeClr>
                </a:solidFill>
                <a:latin typeface="Times New Roman" panose="02020603050405020304" pitchFamily="18" charset="0"/>
                <a:cs typeface="Times New Roman" panose="02020603050405020304" pitchFamily="18" charset="0"/>
              </a:rPr>
              <a:t>dates of participation, only if this information is not documented on the retiree's DD Form 214. It is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the retired </a:t>
            </a:r>
            <a:r>
              <a:rPr lang="en-US" sz="2000" dirty="0">
                <a:solidFill>
                  <a:schemeClr val="accent6">
                    <a:lumMod val="50000"/>
                  </a:schemeClr>
                </a:solidFill>
                <a:latin typeface="Times New Roman" panose="02020603050405020304" pitchFamily="18" charset="0"/>
                <a:cs typeface="Times New Roman" panose="02020603050405020304" pitchFamily="18" charset="0"/>
              </a:rPr>
              <a:t>member's responsibility to provide the name of any </a:t>
            </a:r>
            <a:r>
              <a:rPr lang="en-US" sz="2000" dirty="0" err="1">
                <a:solidFill>
                  <a:schemeClr val="accent6">
                    <a:lumMod val="50000"/>
                  </a:schemeClr>
                </a:solidFill>
                <a:latin typeface="Times New Roman" panose="02020603050405020304" pitchFamily="18" charset="0"/>
                <a:cs typeface="Times New Roman" panose="02020603050405020304" pitchFamily="18" charset="0"/>
              </a:rPr>
              <a:t>nonwartime</a:t>
            </a:r>
            <a:r>
              <a:rPr lang="en-US" sz="2000" dirty="0">
                <a:solidFill>
                  <a:schemeClr val="accent6">
                    <a:lumMod val="50000"/>
                  </a:schemeClr>
                </a:solidFill>
                <a:latin typeface="Times New Roman" panose="02020603050405020304" pitchFamily="18" charset="0"/>
                <a:cs typeface="Times New Roman" panose="02020603050405020304" pitchFamily="18" charset="0"/>
              </a:rPr>
              <a:t> campaign or expedition for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which credit </a:t>
            </a:r>
            <a:r>
              <a:rPr lang="en-US" sz="2000" dirty="0">
                <a:solidFill>
                  <a:schemeClr val="accent6">
                    <a:lumMod val="50000"/>
                  </a:schemeClr>
                </a:solidFill>
                <a:latin typeface="Times New Roman" panose="02020603050405020304" pitchFamily="18" charset="0"/>
                <a:cs typeface="Times New Roman" panose="02020603050405020304" pitchFamily="18" charset="0"/>
              </a:rPr>
              <a:t>is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requested.</a:t>
            </a:r>
          </a:p>
          <a:p>
            <a:endParaRPr lang="en-US" sz="800" dirty="0" smtClean="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solidFill>
                  <a:schemeClr val="accent6">
                    <a:lumMod val="50000"/>
                  </a:schemeClr>
                </a:solidFill>
                <a:latin typeface="Times New Roman" panose="02020603050405020304" pitchFamily="18" charset="0"/>
                <a:cs typeface="Times New Roman" panose="02020603050405020304" pitchFamily="18" charset="0"/>
              </a:rPr>
              <a:t>Use SF 813 only for persons who are retired from active military service. Do not use this form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if the </a:t>
            </a:r>
            <a:r>
              <a:rPr lang="en-US" sz="2000" dirty="0">
                <a:solidFill>
                  <a:schemeClr val="accent6">
                    <a:lumMod val="50000"/>
                  </a:schemeClr>
                </a:solidFill>
                <a:latin typeface="Times New Roman" panose="02020603050405020304" pitchFamily="18" charset="0"/>
                <a:cs typeface="Times New Roman" panose="02020603050405020304" pitchFamily="18" charset="0"/>
              </a:rPr>
              <a:t>person has completed 20 or more years of Reserve or National Guard service but will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not receive </a:t>
            </a:r>
            <a:r>
              <a:rPr lang="en-US" sz="2000" dirty="0">
                <a:solidFill>
                  <a:schemeClr val="accent6">
                    <a:lumMod val="50000"/>
                  </a:schemeClr>
                </a:solidFill>
                <a:latin typeface="Times New Roman" panose="02020603050405020304" pitchFamily="18" charset="0"/>
                <a:cs typeface="Times New Roman" panose="02020603050405020304" pitchFamily="18" charset="0"/>
              </a:rPr>
              <a:t>a pension until age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60.</a:t>
            </a:r>
          </a:p>
          <a:p>
            <a:pPr marL="342900" indent="-342900">
              <a:buFont typeface="Wingdings" panose="05000000000000000000" pitchFamily="2" charset="2"/>
              <a:buChar char="Ø"/>
            </a:pPr>
            <a:endParaRPr lang="en-US" sz="800" dirty="0" smtClean="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solidFill>
                  <a:schemeClr val="accent6">
                    <a:lumMod val="50000"/>
                  </a:schemeClr>
                </a:solidFill>
                <a:latin typeface="Times New Roman" panose="02020603050405020304" pitchFamily="18" charset="0"/>
                <a:cs typeface="Times New Roman" panose="02020603050405020304" pitchFamily="18" charset="0"/>
              </a:rPr>
              <a:t> If retirement is from the U.S. Coast Guard, allow six months from the date of retirement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before submitting </a:t>
            </a:r>
            <a:r>
              <a:rPr lang="en-US" sz="2000" dirty="0">
                <a:solidFill>
                  <a:schemeClr val="accent6">
                    <a:lumMod val="50000"/>
                  </a:schemeClr>
                </a:solidFill>
                <a:latin typeface="Times New Roman" panose="02020603050405020304" pitchFamily="18" charset="0"/>
                <a:cs typeface="Times New Roman" panose="02020603050405020304" pitchFamily="18" charset="0"/>
              </a:rPr>
              <a:t>this form</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t>
            </a:r>
          </a:p>
          <a:p>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SF 813 should be sent to the appropriate military service address provided on the back of the form.</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For additional information </a:t>
            </a:r>
            <a:r>
              <a:rPr lang="en-US" sz="2000" dirty="0">
                <a:solidFill>
                  <a:schemeClr val="accent6">
                    <a:lumMod val="50000"/>
                  </a:schemeClr>
                </a:solidFill>
                <a:latin typeface="Times New Roman" panose="02020603050405020304" pitchFamily="18" charset="0"/>
                <a:cs typeface="Times New Roman" panose="02020603050405020304" pitchFamily="18" charset="0"/>
              </a:rPr>
              <a:t>see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hlinkClick r:id="rId3"/>
              </a:rPr>
              <a:t>www.opm.gov/StaffingPortal/vgmedal2.asp</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VetGuide</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a:solidFill>
                  <a:schemeClr val="accent6">
                    <a:lumMod val="50000"/>
                  </a:schemeClr>
                </a:solidFill>
                <a:latin typeface="Times New Roman" panose="02020603050405020304" pitchFamily="18" charset="0"/>
                <a:cs typeface="Times New Roman" panose="02020603050405020304" pitchFamily="18" charset="0"/>
              </a:rPr>
              <a:t>Appendix A: Wars, Campaigns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and Expeditions </a:t>
            </a:r>
            <a:r>
              <a:rPr lang="en-US" sz="2000" dirty="0">
                <a:solidFill>
                  <a:schemeClr val="accent6">
                    <a:lumMod val="50000"/>
                  </a:schemeClr>
                </a:solidFill>
                <a:latin typeface="Times New Roman" panose="02020603050405020304" pitchFamily="18" charset="0"/>
                <a:cs typeface="Times New Roman" panose="02020603050405020304" pitchFamily="18" charset="0"/>
              </a:rPr>
              <a:t>of the Armed Forces Since WWII Which Qualify for Veterans Preference.</a:t>
            </a:r>
          </a:p>
        </p:txBody>
      </p:sp>
    </p:spTree>
    <p:extLst>
      <p:ext uri="{BB962C8B-B14F-4D97-AF65-F5344CB8AC3E}">
        <p14:creationId xmlns:p14="http://schemas.microsoft.com/office/powerpoint/2010/main" val="102060675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Health Insurance</a:t>
            </a:r>
            <a:endParaRPr lang="en-US" dirty="0">
              <a:solidFill>
                <a:schemeClr val="accent6">
                  <a:lumMod val="50000"/>
                </a:schemeClr>
              </a:solidFill>
            </a:endParaRPr>
          </a:p>
        </p:txBody>
      </p:sp>
      <p:sp>
        <p:nvSpPr>
          <p:cNvPr id="4" name="TextBox 3"/>
          <p:cNvSpPr txBox="1"/>
          <p:nvPr/>
        </p:nvSpPr>
        <p:spPr>
          <a:xfrm>
            <a:off x="89453" y="1047605"/>
            <a:ext cx="11841808" cy="5324535"/>
          </a:xfrm>
          <a:prstGeom prst="rect">
            <a:avLst/>
          </a:prstGeom>
          <a:noFill/>
        </p:spPr>
        <p:txBody>
          <a:bodyPr wrap="square" rtlCol="0">
            <a:spAutoFit/>
          </a:bodyPr>
          <a:lstStyle/>
          <a:p>
            <a:r>
              <a:rPr lang="en-US" sz="2000" dirty="0">
                <a:solidFill>
                  <a:schemeClr val="accent6">
                    <a:lumMod val="50000"/>
                  </a:schemeClr>
                </a:solidFill>
                <a:latin typeface="Times New Roman" panose="02020603050405020304" pitchFamily="18" charset="0"/>
                <a:cs typeface="Times New Roman" panose="02020603050405020304" pitchFamily="18" charset="0"/>
              </a:rPr>
              <a:t>The </a:t>
            </a:r>
            <a:r>
              <a:rPr lang="en-US" sz="2000" b="1" dirty="0">
                <a:solidFill>
                  <a:schemeClr val="accent6">
                    <a:lumMod val="50000"/>
                  </a:schemeClr>
                </a:solidFill>
                <a:latin typeface="Times New Roman" panose="02020603050405020304" pitchFamily="18" charset="0"/>
                <a:cs typeface="Times New Roman" panose="02020603050405020304" pitchFamily="18" charset="0"/>
              </a:rPr>
              <a:t>Federal Employees Health Benefits (FEHB</a:t>
            </a:r>
            <a:r>
              <a:rPr lang="en-US" sz="2000" dirty="0">
                <a:solidFill>
                  <a:schemeClr val="accent6">
                    <a:lumMod val="50000"/>
                  </a:schemeClr>
                </a:solidFill>
                <a:latin typeface="Times New Roman" panose="02020603050405020304" pitchFamily="18" charset="0"/>
                <a:cs typeface="Times New Roman" panose="02020603050405020304" pitchFamily="18" charset="0"/>
              </a:rPr>
              <a:t>) program is an employer-sponsored group health insurance program for Federal employees and their families</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To enroll, log into the Government Retirement &amp; Benefits Platform at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hlinkClick r:id="rId3"/>
              </a:rPr>
              <a:t>https</a:t>
            </a:r>
            <a:r>
              <a:rPr lang="en-US" sz="2000" b="1" dirty="0">
                <a:solidFill>
                  <a:schemeClr val="accent6">
                    <a:lumMod val="50000"/>
                  </a:schemeClr>
                </a:solidFill>
                <a:latin typeface="Times New Roman" panose="02020603050405020304" pitchFamily="18" charset="0"/>
                <a:cs typeface="Times New Roman" panose="02020603050405020304" pitchFamily="18" charset="0"/>
                <a:hlinkClick r:id="rId3"/>
              </a:rPr>
              <a:t>://</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hlinkClick r:id="rId3"/>
              </a:rPr>
              <a:t>grbplatform.us.af.mil</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p>
          <a:p>
            <a:endParaRPr lang="en-US" sz="800" dirty="0" smtClean="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smtClean="0">
                <a:solidFill>
                  <a:schemeClr val="accent6">
                    <a:lumMod val="50000"/>
                  </a:schemeClr>
                </a:solidFill>
                <a:latin typeface="Times New Roman" panose="02020603050405020304" pitchFamily="18" charset="0"/>
                <a:cs typeface="Times New Roman" panose="02020603050405020304" pitchFamily="18" charset="0"/>
              </a:rPr>
              <a:t>Employees </a:t>
            </a:r>
            <a:r>
              <a:rPr lang="en-US" dirty="0">
                <a:solidFill>
                  <a:schemeClr val="accent6">
                    <a:lumMod val="50000"/>
                  </a:schemeClr>
                </a:solidFill>
                <a:latin typeface="Times New Roman" panose="02020603050405020304" pitchFamily="18" charset="0"/>
                <a:cs typeface="Times New Roman" panose="02020603050405020304" pitchFamily="18" charset="0"/>
              </a:rPr>
              <a:t>can choose from Fee-for-Service (FFS) plans, Health Maintenance Organizations (HMO), Consumer-Driven Health Plans (CDHP), and High Deductible Health Plans (HDHP). </a:t>
            </a:r>
            <a:endParaRPr lang="en-US" dirty="0" smtClean="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800" dirty="0" smtClean="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smtClean="0">
                <a:solidFill>
                  <a:schemeClr val="accent6">
                    <a:lumMod val="50000"/>
                  </a:schemeClr>
                </a:solidFill>
                <a:latin typeface="Times New Roman" panose="02020603050405020304" pitchFamily="18" charset="0"/>
                <a:cs typeface="Times New Roman" panose="02020603050405020304" pitchFamily="18" charset="0"/>
              </a:rPr>
              <a:t>Employees have </a:t>
            </a:r>
            <a:r>
              <a:rPr lang="en-US" b="1" dirty="0" smtClean="0">
                <a:solidFill>
                  <a:schemeClr val="accent6">
                    <a:lumMod val="50000"/>
                  </a:schemeClr>
                </a:solidFill>
                <a:latin typeface="Times New Roman" panose="02020603050405020304" pitchFamily="18" charset="0"/>
                <a:cs typeface="Times New Roman" panose="02020603050405020304" pitchFamily="18" charset="0"/>
              </a:rPr>
              <a:t>60 days from EOD </a:t>
            </a:r>
            <a:r>
              <a:rPr lang="en-US" dirty="0" smtClean="0">
                <a:solidFill>
                  <a:schemeClr val="accent6">
                    <a:lumMod val="50000"/>
                  </a:schemeClr>
                </a:solidFill>
                <a:latin typeface="Times New Roman" panose="02020603050405020304" pitchFamily="18" charset="0"/>
                <a:cs typeface="Times New Roman" panose="02020603050405020304" pitchFamily="18" charset="0"/>
              </a:rPr>
              <a:t>to choose plan or </a:t>
            </a:r>
            <a:r>
              <a:rPr lang="en-US" dirty="0">
                <a:solidFill>
                  <a:schemeClr val="accent6">
                    <a:lumMod val="50000"/>
                  </a:schemeClr>
                </a:solidFill>
                <a:latin typeface="Times New Roman" panose="02020603050405020304" pitchFamily="18" charset="0"/>
                <a:cs typeface="Times New Roman" panose="02020603050405020304" pitchFamily="18" charset="0"/>
              </a:rPr>
              <a:t>enroll, make changes, or cancel coverage during the annual Federal Benefits Open Season or if the employee experiences a qualifying life event. </a:t>
            </a:r>
            <a:endParaRPr lang="en-US" dirty="0" smtClean="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smtClean="0">
                <a:solidFill>
                  <a:schemeClr val="accent6">
                    <a:lumMod val="50000"/>
                  </a:schemeClr>
                </a:solidFill>
                <a:latin typeface="Times New Roman" panose="02020603050405020304" pitchFamily="18" charset="0"/>
                <a:cs typeface="Times New Roman" panose="02020603050405020304" pitchFamily="18" charset="0"/>
              </a:rPr>
              <a:t>Permanent </a:t>
            </a:r>
            <a:r>
              <a:rPr lang="en-US" dirty="0">
                <a:solidFill>
                  <a:schemeClr val="accent6">
                    <a:lumMod val="50000"/>
                  </a:schemeClr>
                </a:solidFill>
                <a:latin typeface="Times New Roman" panose="02020603050405020304" pitchFamily="18" charset="0"/>
                <a:cs typeface="Times New Roman" panose="02020603050405020304" pitchFamily="18" charset="0"/>
              </a:rPr>
              <a:t>employees and certain temporary employees are eligible for coverage unless their appointment is excluded from coverage by law or regulation. </a:t>
            </a:r>
            <a:endParaRPr lang="en-US" dirty="0" smtClean="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smtClean="0">
                <a:solidFill>
                  <a:schemeClr val="accent6">
                    <a:lumMod val="50000"/>
                  </a:schemeClr>
                </a:solidFill>
                <a:latin typeface="Times New Roman" panose="02020603050405020304" pitchFamily="18" charset="0"/>
                <a:cs typeface="Times New Roman" panose="02020603050405020304" pitchFamily="18" charset="0"/>
              </a:rPr>
              <a:t>Premiums </a:t>
            </a:r>
            <a:r>
              <a:rPr lang="en-US" dirty="0">
                <a:solidFill>
                  <a:schemeClr val="accent6">
                    <a:lumMod val="50000"/>
                  </a:schemeClr>
                </a:solidFill>
                <a:latin typeface="Times New Roman" panose="02020603050405020304" pitchFamily="18" charset="0"/>
                <a:cs typeface="Times New Roman" panose="02020603050405020304" pitchFamily="18" charset="0"/>
              </a:rPr>
              <a:t>are based on the plan and option an employee chooses and are shared by the employee and the employing Agency. The employing Agency’s share is set by law and cannot exceed 75% of the total premium. Part-time employees receive a prorated contribution and temporary employees are responsible for the full amount of the premium. Premiums are paid on a pre-tax basis (known as premium conversion) unless the employee waives this option</a:t>
            </a:r>
            <a:r>
              <a:rPr lang="en-US" dirty="0" smtClean="0">
                <a:solidFill>
                  <a:schemeClr val="accent6">
                    <a:lumMod val="50000"/>
                  </a:schemeClr>
                </a:solidFill>
                <a:latin typeface="Times New Roman" panose="02020603050405020304" pitchFamily="18" charset="0"/>
                <a:cs typeface="Times New Roman" panose="02020603050405020304" pitchFamily="18" charset="0"/>
              </a:rPr>
              <a:t>.</a:t>
            </a:r>
            <a:r>
              <a:rPr lang="en-US" dirty="0">
                <a:solidFill>
                  <a:schemeClr val="accent6">
                    <a:lumMod val="50000"/>
                  </a:schemeClr>
                </a:solidFill>
                <a:latin typeface="Times New Roman" panose="02020603050405020304" pitchFamily="18" charset="0"/>
                <a:cs typeface="Times New Roman" panose="02020603050405020304" pitchFamily="18" charset="0"/>
              </a:rPr>
              <a:t> </a:t>
            </a:r>
            <a:endParaRPr lang="en-US" dirty="0" smtClean="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The </a:t>
            </a:r>
            <a:r>
              <a:rPr lang="en-US" sz="2000" dirty="0">
                <a:solidFill>
                  <a:schemeClr val="accent6">
                    <a:lumMod val="50000"/>
                  </a:schemeClr>
                </a:solidFill>
                <a:latin typeface="Times New Roman" panose="02020603050405020304" pitchFamily="18" charset="0"/>
                <a:cs typeface="Times New Roman" panose="02020603050405020304" pitchFamily="18" charset="0"/>
              </a:rPr>
              <a:t>Office of Personnel Management (OPM) has the overall responsibility for the administration of the FEHB Program.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For more information visit,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hlinkClick r:id="rId4"/>
              </a:rPr>
              <a:t>www.opm.gov</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or call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BEST (800) 525-0102, option 2.</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62160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Your Civilian Personnel Team</a:t>
            </a:r>
          </a:p>
        </p:txBody>
      </p:sp>
      <p:sp>
        <p:nvSpPr>
          <p:cNvPr id="4" name="TextBox 3"/>
          <p:cNvSpPr txBox="1"/>
          <p:nvPr/>
        </p:nvSpPr>
        <p:spPr>
          <a:xfrm>
            <a:off x="324653" y="1569836"/>
            <a:ext cx="11726333" cy="430887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dirty="0">
                <a:solidFill>
                  <a:schemeClr val="accent6">
                    <a:lumMod val="50000"/>
                  </a:schemeClr>
                </a:solidFill>
                <a:latin typeface="Times New Roman"/>
                <a:cs typeface="Times New Roman"/>
              </a:rPr>
              <a:t>Lisa Alkire, Flight Chief: </a:t>
            </a:r>
            <a:r>
              <a:rPr lang="en-US" sz="3200" dirty="0" smtClean="0">
                <a:solidFill>
                  <a:schemeClr val="accent6">
                    <a:lumMod val="50000"/>
                  </a:schemeClr>
                </a:solidFill>
                <a:latin typeface="Times New Roman"/>
                <a:cs typeface="Times New Roman"/>
              </a:rPr>
              <a:t>501-987-8260</a:t>
            </a:r>
            <a:endParaRPr lang="en-US" sz="3200" dirty="0">
              <a:solidFill>
                <a:schemeClr val="accent6">
                  <a:lumMod val="50000"/>
                </a:schemeClr>
              </a:solidFill>
              <a:latin typeface="Times New Roman"/>
              <a:cs typeface="Times New Roman"/>
            </a:endParaRPr>
          </a:p>
          <a:p>
            <a:pPr marL="285750" indent="-285750">
              <a:buFont typeface="Arial" panose="020B0604020202020204" pitchFamily="34" charset="0"/>
              <a:buChar char="•"/>
            </a:pPr>
            <a:r>
              <a:rPr lang="en-US" sz="3200" dirty="0">
                <a:solidFill>
                  <a:schemeClr val="accent6">
                    <a:lumMod val="50000"/>
                  </a:schemeClr>
                </a:solidFill>
                <a:latin typeface="Times New Roman"/>
                <a:cs typeface="Times New Roman"/>
              </a:rPr>
              <a:t>Sheri Allen, Civilian Personnel Officer: </a:t>
            </a:r>
            <a:r>
              <a:rPr lang="en-US" sz="3200" dirty="0" smtClean="0">
                <a:solidFill>
                  <a:schemeClr val="accent6">
                    <a:lumMod val="50000"/>
                  </a:schemeClr>
                </a:solidFill>
                <a:latin typeface="Times New Roman"/>
                <a:cs typeface="Times New Roman"/>
              </a:rPr>
              <a:t>501-987-6221</a:t>
            </a:r>
            <a:endParaRPr lang="en-US" sz="3200" dirty="0">
              <a:solidFill>
                <a:schemeClr val="accent6">
                  <a:lumMod val="50000"/>
                </a:schemeClr>
              </a:solidFill>
              <a:latin typeface="Times New Roman"/>
              <a:cs typeface="Times New Roman"/>
            </a:endParaRPr>
          </a:p>
          <a:p>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dirty="0">
                <a:solidFill>
                  <a:schemeClr val="accent6">
                    <a:lumMod val="50000"/>
                  </a:schemeClr>
                </a:solidFill>
                <a:latin typeface="Times New Roman"/>
                <a:cs typeface="Times New Roman"/>
              </a:rPr>
              <a:t>John Jensen, HR Specialist: </a:t>
            </a:r>
            <a:r>
              <a:rPr lang="en-US" sz="3200" dirty="0" smtClean="0">
                <a:solidFill>
                  <a:schemeClr val="accent6">
                    <a:lumMod val="50000"/>
                  </a:schemeClr>
                </a:solidFill>
                <a:latin typeface="Times New Roman"/>
                <a:cs typeface="Times New Roman"/>
              </a:rPr>
              <a:t>501-987-7783</a:t>
            </a:r>
            <a:endParaRPr lang="en-US" sz="3200" dirty="0">
              <a:solidFill>
                <a:schemeClr val="accent6">
                  <a:lumMod val="50000"/>
                </a:schemeClr>
              </a:solidFill>
              <a:latin typeface="Times New Roman"/>
              <a:cs typeface="Times New Roman"/>
            </a:endParaRPr>
          </a:p>
          <a:p>
            <a:pPr marL="285750" indent="-285750">
              <a:buFont typeface="Arial" panose="020B0604020202020204" pitchFamily="34" charset="0"/>
              <a:buChar char="•"/>
            </a:pPr>
            <a:r>
              <a:rPr lang="en-US" sz="3200" dirty="0">
                <a:solidFill>
                  <a:schemeClr val="accent6">
                    <a:lumMod val="50000"/>
                  </a:schemeClr>
                </a:solidFill>
                <a:latin typeface="Times New Roman"/>
                <a:cs typeface="Times New Roman"/>
              </a:rPr>
              <a:t>Brant Gleaton, HR Specialist: </a:t>
            </a:r>
            <a:r>
              <a:rPr lang="en-US" sz="3200" dirty="0" smtClean="0">
                <a:solidFill>
                  <a:schemeClr val="accent6">
                    <a:lumMod val="50000"/>
                  </a:schemeClr>
                </a:solidFill>
                <a:latin typeface="Times New Roman"/>
                <a:cs typeface="Times New Roman"/>
              </a:rPr>
              <a:t>501-987-1700</a:t>
            </a:r>
            <a:endParaRPr lang="en-US" sz="3200" dirty="0">
              <a:solidFill>
                <a:schemeClr val="accent6">
                  <a:lumMod val="50000"/>
                </a:schemeClr>
              </a:solidFill>
              <a:latin typeface="Times New Roman"/>
              <a:cs typeface="Times New Roman"/>
            </a:endParaRPr>
          </a:p>
          <a:p>
            <a:pPr marL="285750" indent="-285750">
              <a:buFont typeface="Arial" panose="020B0604020202020204" pitchFamily="34" charset="0"/>
              <a:buChar char="•"/>
            </a:pPr>
            <a:r>
              <a:rPr lang="en-US" sz="3200" dirty="0">
                <a:solidFill>
                  <a:schemeClr val="accent6">
                    <a:lumMod val="50000"/>
                  </a:schemeClr>
                </a:solidFill>
                <a:latin typeface="Times New Roman"/>
                <a:cs typeface="Times New Roman"/>
              </a:rPr>
              <a:t>Michelle Caslin, HR Assistant: </a:t>
            </a:r>
            <a:r>
              <a:rPr lang="en-US" sz="3200" dirty="0" smtClean="0">
                <a:solidFill>
                  <a:schemeClr val="accent6">
                    <a:lumMod val="50000"/>
                  </a:schemeClr>
                </a:solidFill>
                <a:latin typeface="Times New Roman"/>
                <a:cs typeface="Times New Roman"/>
              </a:rPr>
              <a:t>501-987-8033</a:t>
            </a:r>
            <a:endParaRPr lang="en-US" sz="3200" dirty="0">
              <a:solidFill>
                <a:schemeClr val="accent6">
                  <a:lumMod val="50000"/>
                </a:schemeClr>
              </a:solidFill>
              <a:latin typeface="Times New Roman"/>
              <a:cs typeface="Times New Roman"/>
            </a:endParaRPr>
          </a:p>
          <a:p>
            <a:pPr marL="285750" indent="-285750">
              <a:buFont typeface="Arial" panose="020B0604020202020204" pitchFamily="34" charset="0"/>
              <a:buChar char="•"/>
            </a:pPr>
            <a:r>
              <a:rPr lang="en-US" sz="3200" dirty="0">
                <a:solidFill>
                  <a:schemeClr val="accent6">
                    <a:lumMod val="50000"/>
                  </a:schemeClr>
                </a:solidFill>
                <a:latin typeface="Times New Roman"/>
                <a:cs typeface="Times New Roman"/>
              </a:rPr>
              <a:t>MaryAnne Cobarrubia, HR Assistant: 501-987-6067</a:t>
            </a:r>
            <a:endParaRPr lang="en-US" sz="3200" dirty="0">
              <a:solidFill>
                <a:schemeClr val="accent6">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dirty="0">
                <a:solidFill>
                  <a:schemeClr val="accent6">
                    <a:lumMod val="50000"/>
                  </a:schemeClr>
                </a:solidFill>
                <a:latin typeface="Times New Roman"/>
                <a:cs typeface="Times New Roman"/>
              </a:rPr>
              <a:t>Civilian Personnel </a:t>
            </a:r>
            <a:r>
              <a:rPr lang="en-US" sz="3200" dirty="0" smtClean="0">
                <a:solidFill>
                  <a:schemeClr val="accent6">
                    <a:lumMod val="50000"/>
                  </a:schemeClr>
                </a:solidFill>
                <a:latin typeface="Times New Roman"/>
                <a:cs typeface="Times New Roman"/>
              </a:rPr>
              <a:t>Office:</a:t>
            </a:r>
            <a:r>
              <a:rPr lang="en-US" sz="3200" dirty="0">
                <a:solidFill>
                  <a:schemeClr val="accent6">
                    <a:lumMod val="50000"/>
                  </a:schemeClr>
                </a:solidFill>
                <a:latin typeface="Times New Roman"/>
                <a:cs typeface="Times New Roman"/>
              </a:rPr>
              <a:t> </a:t>
            </a:r>
            <a:r>
              <a:rPr lang="en-US" sz="3200" dirty="0" smtClean="0">
                <a:solidFill>
                  <a:schemeClr val="accent6">
                    <a:lumMod val="50000"/>
                  </a:schemeClr>
                </a:solidFill>
                <a:latin typeface="Times New Roman"/>
                <a:cs typeface="Times New Roman"/>
              </a:rPr>
              <a:t>501-987-3212</a:t>
            </a:r>
            <a:endParaRPr lang="en-US" sz="3200" dirty="0">
              <a:solidFill>
                <a:schemeClr val="accent6">
                  <a:lumMod val="50000"/>
                </a:schemeClr>
              </a:solidFill>
              <a:latin typeface="Times New Roman"/>
              <a:cs typeface="Times New Roman"/>
            </a:endParaRPr>
          </a:p>
          <a:p>
            <a:pPr algn="ctr"/>
            <a:endParaRPr lang="en-US" dirty="0">
              <a:solidFill>
                <a:schemeClr val="accent6">
                  <a:lumMod val="50000"/>
                </a:schemeClr>
              </a:solidFill>
            </a:endParaRPr>
          </a:p>
        </p:txBody>
      </p:sp>
    </p:spTree>
    <p:extLst>
      <p:ext uri="{BB962C8B-B14F-4D97-AF65-F5344CB8AC3E}">
        <p14:creationId xmlns:p14="http://schemas.microsoft.com/office/powerpoint/2010/main" val="287644203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Life Insurance and Long Term Care</a:t>
            </a:r>
          </a:p>
        </p:txBody>
      </p:sp>
      <p:sp>
        <p:nvSpPr>
          <p:cNvPr id="4" name="TextBox 3"/>
          <p:cNvSpPr txBox="1"/>
          <p:nvPr/>
        </p:nvSpPr>
        <p:spPr>
          <a:xfrm>
            <a:off x="78693" y="1017275"/>
            <a:ext cx="11802359" cy="5509200"/>
          </a:xfrm>
          <a:prstGeom prst="rect">
            <a:avLst/>
          </a:prstGeom>
          <a:noFill/>
        </p:spPr>
        <p:txBody>
          <a:bodyPr wrap="square" rtlCol="0">
            <a:spAutoFit/>
          </a:bodyPr>
          <a:lstStyle/>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As </a:t>
            </a:r>
            <a:r>
              <a:rPr lang="en-US" sz="2000" dirty="0">
                <a:solidFill>
                  <a:schemeClr val="accent6">
                    <a:lumMod val="50000"/>
                  </a:schemeClr>
                </a:solidFill>
                <a:latin typeface="Times New Roman" panose="02020603050405020304" pitchFamily="18" charset="0"/>
                <a:cs typeface="Times New Roman" panose="02020603050405020304" pitchFamily="18" charset="0"/>
              </a:rPr>
              <a:t>a new federal civilian employee, you are automatically enrolled in Basic Life Insurance effective the first day in a pay and duty status.  If you do not wish to continue Basic Life Insurance coverage, you must take action to waive it.  You have to waive coverage, before the end of your first pay period.  Then no premiums will be withheld from your pay.  </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accent6">
                    <a:lumMod val="50000"/>
                  </a:schemeClr>
                </a:solidFill>
                <a:latin typeface="Times New Roman" panose="02020603050405020304" pitchFamily="18" charset="0"/>
                <a:cs typeface="Times New Roman" panose="02020603050405020304" pitchFamily="18" charset="0"/>
              </a:rPr>
              <a:t>Optional life insurance coverage is not automatic-you have to take action to elect it. You must have Basic insurance in order to be eligible for Optional insurance. Basic life insurance is your annual rate of basic pay, rounded up to the next even $1000, plus $2000; or $10,000, whichever is greater. </a:t>
            </a:r>
            <a:endParaRPr lang="en-US"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dirty="0" smtClean="0">
                <a:solidFill>
                  <a:schemeClr val="accent6">
                    <a:lumMod val="50000"/>
                  </a:schemeClr>
                </a:solidFill>
                <a:latin typeface="Times New Roman" panose="02020603050405020304" pitchFamily="18" charset="0"/>
                <a:cs typeface="Times New Roman" panose="02020603050405020304" pitchFamily="18" charset="0"/>
              </a:rPr>
              <a:t>You </a:t>
            </a:r>
            <a:r>
              <a:rPr lang="en-US" dirty="0">
                <a:solidFill>
                  <a:schemeClr val="accent6">
                    <a:lumMod val="50000"/>
                  </a:schemeClr>
                </a:solidFill>
                <a:latin typeface="Times New Roman" panose="02020603050405020304" pitchFamily="18" charset="0"/>
                <a:cs typeface="Times New Roman" panose="02020603050405020304" pitchFamily="18" charset="0"/>
              </a:rPr>
              <a:t>have </a:t>
            </a:r>
            <a:r>
              <a:rPr lang="en-US" b="1" dirty="0">
                <a:solidFill>
                  <a:schemeClr val="accent6">
                    <a:lumMod val="50000"/>
                  </a:schemeClr>
                </a:solidFill>
                <a:latin typeface="Times New Roman" panose="02020603050405020304" pitchFamily="18" charset="0"/>
                <a:cs typeface="Times New Roman" panose="02020603050405020304" pitchFamily="18" charset="0"/>
              </a:rPr>
              <a:t>60 days from your </a:t>
            </a:r>
            <a:r>
              <a:rPr lang="en-US" b="1" dirty="0" smtClean="0">
                <a:solidFill>
                  <a:schemeClr val="accent6">
                    <a:lumMod val="50000"/>
                  </a:schemeClr>
                </a:solidFill>
                <a:latin typeface="Times New Roman" panose="02020603050405020304" pitchFamily="18" charset="0"/>
                <a:cs typeface="Times New Roman" panose="02020603050405020304" pitchFamily="18" charset="0"/>
              </a:rPr>
              <a:t>EOD </a:t>
            </a:r>
            <a:r>
              <a:rPr lang="en-US" dirty="0" smtClean="0">
                <a:solidFill>
                  <a:schemeClr val="accent6">
                    <a:lumMod val="50000"/>
                  </a:schemeClr>
                </a:solidFill>
                <a:latin typeface="Times New Roman" panose="02020603050405020304" pitchFamily="18" charset="0"/>
                <a:cs typeface="Times New Roman" panose="02020603050405020304" pitchFamily="18" charset="0"/>
              </a:rPr>
              <a:t>to </a:t>
            </a:r>
            <a:r>
              <a:rPr lang="en-US" dirty="0">
                <a:solidFill>
                  <a:schemeClr val="accent6">
                    <a:lumMod val="50000"/>
                  </a:schemeClr>
                </a:solidFill>
                <a:latin typeface="Times New Roman" panose="02020603050405020304" pitchFamily="18" charset="0"/>
                <a:cs typeface="Times New Roman" panose="02020603050405020304" pitchFamily="18" charset="0"/>
              </a:rPr>
              <a:t>sign up for Optional life insurance. </a:t>
            </a:r>
            <a:r>
              <a:rPr lang="en-US" dirty="0" smtClean="0">
                <a:solidFill>
                  <a:schemeClr val="accent6">
                    <a:lumMod val="50000"/>
                  </a:schemeClr>
                </a:solidFill>
                <a:latin typeface="Times New Roman" panose="02020603050405020304" pitchFamily="18" charset="0"/>
                <a:cs typeface="Times New Roman" panose="02020603050405020304" pitchFamily="18" charset="0"/>
              </a:rPr>
              <a:t>Optional </a:t>
            </a:r>
            <a:r>
              <a:rPr lang="en-US" dirty="0">
                <a:solidFill>
                  <a:schemeClr val="accent6">
                    <a:lumMod val="50000"/>
                  </a:schemeClr>
                </a:solidFill>
                <a:latin typeface="Times New Roman" panose="02020603050405020304" pitchFamily="18" charset="0"/>
                <a:cs typeface="Times New Roman" panose="02020603050405020304" pitchFamily="18" charset="0"/>
              </a:rPr>
              <a:t>insurance is effective the date you submit the election.  If you do not elect to enroll in Optional insurance, you are considered to have waived Optional coverage.</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accent6">
                    <a:lumMod val="50000"/>
                  </a:schemeClr>
                </a:solidFill>
                <a:latin typeface="Times New Roman" panose="02020603050405020304" pitchFamily="18" charset="0"/>
                <a:cs typeface="Times New Roman" panose="02020603050405020304" pitchFamily="18" charset="0"/>
              </a:rPr>
              <a:t>To enroll in optional insurance or waive coverage, log in to the GRB Platform: </a:t>
            </a:r>
            <a:r>
              <a:rPr lang="en-US" b="1" dirty="0" smtClean="0">
                <a:solidFill>
                  <a:schemeClr val="accent6">
                    <a:lumMod val="50000"/>
                  </a:schemeClr>
                </a:solidFill>
                <a:latin typeface="Times New Roman" panose="02020603050405020304" pitchFamily="18" charset="0"/>
                <a:cs typeface="Times New Roman" panose="02020603050405020304" pitchFamily="18" charset="0"/>
                <a:hlinkClick r:id="rId3"/>
              </a:rPr>
              <a:t>https</a:t>
            </a:r>
            <a:r>
              <a:rPr lang="en-US" b="1" dirty="0">
                <a:solidFill>
                  <a:schemeClr val="accent6">
                    <a:lumMod val="50000"/>
                  </a:schemeClr>
                </a:solidFill>
                <a:latin typeface="Times New Roman" panose="02020603050405020304" pitchFamily="18" charset="0"/>
                <a:cs typeface="Times New Roman" panose="02020603050405020304" pitchFamily="18" charset="0"/>
                <a:hlinkClick r:id="rId3"/>
              </a:rPr>
              <a:t>://</a:t>
            </a:r>
            <a:r>
              <a:rPr lang="en-US" b="1" dirty="0" smtClean="0">
                <a:solidFill>
                  <a:schemeClr val="accent6">
                    <a:lumMod val="50000"/>
                  </a:schemeClr>
                </a:solidFill>
                <a:latin typeface="Times New Roman" panose="02020603050405020304" pitchFamily="18" charset="0"/>
                <a:cs typeface="Times New Roman" panose="02020603050405020304" pitchFamily="18" charset="0"/>
                <a:hlinkClick r:id="rId3"/>
              </a:rPr>
              <a:t>grbplatform.us.af.mil</a:t>
            </a:r>
            <a:r>
              <a:rPr lang="en-US"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smtClean="0">
                <a:solidFill>
                  <a:schemeClr val="accent6">
                    <a:lumMod val="50000"/>
                  </a:schemeClr>
                </a:solidFill>
                <a:latin typeface="Times New Roman" panose="02020603050405020304" pitchFamily="18" charset="0"/>
                <a:cs typeface="Times New Roman" panose="02020603050405020304" pitchFamily="18" charset="0"/>
              </a:rPr>
              <a:t>and </a:t>
            </a:r>
            <a:r>
              <a:rPr lang="en-US" dirty="0">
                <a:solidFill>
                  <a:schemeClr val="accent6">
                    <a:lumMod val="50000"/>
                  </a:schemeClr>
                </a:solidFill>
                <a:latin typeface="Times New Roman" panose="02020603050405020304" pitchFamily="18" charset="0"/>
                <a:cs typeface="Times New Roman" panose="02020603050405020304" pitchFamily="18" charset="0"/>
              </a:rPr>
              <a:t>select “Transactions,” then “FEGLI,” and follow screen prompts to make your election.</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b="1" dirty="0">
                <a:solidFill>
                  <a:schemeClr val="accent6">
                    <a:lumMod val="50000"/>
                  </a:schemeClr>
                </a:solidFill>
                <a:latin typeface="Times New Roman" panose="02020603050405020304" pitchFamily="18" charset="0"/>
                <a:cs typeface="Times New Roman" panose="02020603050405020304" pitchFamily="18" charset="0"/>
              </a:rPr>
              <a:t>Long Term Care</a:t>
            </a:r>
            <a:r>
              <a:rPr lang="en-US" sz="2000" dirty="0">
                <a:solidFill>
                  <a:schemeClr val="accent6">
                    <a:lumMod val="50000"/>
                  </a:schemeClr>
                </a:solidFill>
                <a:latin typeface="Times New Roman" panose="02020603050405020304" pitchFamily="18" charset="0"/>
                <a:cs typeface="Times New Roman" panose="02020603050405020304" pitchFamily="18" charset="0"/>
              </a:rPr>
              <a:t>:</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solidFill>
                  <a:schemeClr val="accent6">
                    <a:lumMod val="50000"/>
                  </a:schemeClr>
                </a:solidFill>
                <a:latin typeface="Times New Roman" panose="02020603050405020304" pitchFamily="18" charset="0"/>
                <a:cs typeface="Times New Roman" panose="02020603050405020304" pitchFamily="18" charset="0"/>
              </a:rPr>
              <a:t>You have 60 days from EOD to enroll</a:t>
            </a:r>
          </a:p>
          <a:p>
            <a:pPr marL="285750" indent="-285750">
              <a:buFont typeface="Arial" panose="020B0604020202020204" pitchFamily="34" charset="0"/>
              <a:buChar char="•"/>
            </a:pPr>
            <a:r>
              <a:rPr lang="en-US" sz="2000" b="1" dirty="0">
                <a:solidFill>
                  <a:schemeClr val="accent6">
                    <a:lumMod val="50000"/>
                  </a:schemeClr>
                </a:solidFill>
                <a:latin typeface="Times New Roman" panose="02020603050405020304" pitchFamily="18" charset="0"/>
                <a:cs typeface="Times New Roman" panose="02020603050405020304" pitchFamily="18" charset="0"/>
                <a:hlinkClick r:id="rId4"/>
              </a:rPr>
              <a:t>www.ltcfeds.com</a:t>
            </a:r>
            <a:r>
              <a:rPr lang="en-US" sz="2000" dirty="0">
                <a:solidFill>
                  <a:schemeClr val="accent6">
                    <a:lumMod val="50000"/>
                  </a:schemeClr>
                </a:solidFill>
                <a:latin typeface="Times New Roman" panose="02020603050405020304" pitchFamily="18" charset="0"/>
                <a:cs typeface="Times New Roman" panose="02020603050405020304" pitchFamily="18" charset="0"/>
              </a:rPr>
              <a:t> or 1-800-582-3337</a:t>
            </a:r>
          </a:p>
          <a:p>
            <a:pPr marL="285750" indent="-285750">
              <a:buFont typeface="Arial" panose="020B0604020202020204" pitchFamily="34" charset="0"/>
              <a:buChar char="•"/>
            </a:pPr>
            <a:r>
              <a:rPr lang="en-US" sz="2000" dirty="0">
                <a:solidFill>
                  <a:schemeClr val="accent6">
                    <a:lumMod val="50000"/>
                  </a:schemeClr>
                </a:solidFill>
                <a:latin typeface="Times New Roman" panose="02020603050405020304" pitchFamily="18" charset="0"/>
                <a:cs typeface="Times New Roman" panose="02020603050405020304" pitchFamily="18" charset="0"/>
              </a:rPr>
              <a:t>Call Center Hours Mon-Fri  8am-6pm (ET)</a:t>
            </a:r>
          </a:p>
          <a:p>
            <a:endParaRPr lang="en-US" sz="1600" dirty="0">
              <a:solidFill>
                <a:schemeClr val="accent2"/>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494105" y="4843851"/>
            <a:ext cx="3082895" cy="1477328"/>
          </a:xfrm>
          <a:prstGeom prst="rect">
            <a:avLst/>
          </a:prstGeom>
          <a:noFill/>
        </p:spPr>
        <p:txBody>
          <a:bodyPr wrap="none" rtlCol="0">
            <a:spAutoFit/>
          </a:bodyPr>
          <a:lstStyle/>
          <a:p>
            <a:r>
              <a:rPr lang="en-US" b="1" u="sng" dirty="0" smtClean="0">
                <a:solidFill>
                  <a:schemeClr val="accent6">
                    <a:lumMod val="50000"/>
                  </a:schemeClr>
                </a:solidFill>
              </a:rPr>
              <a:t>Mailing Address</a:t>
            </a:r>
            <a:r>
              <a:rPr lang="en-US" dirty="0" smtClean="0">
                <a:solidFill>
                  <a:schemeClr val="accent6">
                    <a:lumMod val="50000"/>
                  </a:schemeClr>
                </a:solidFill>
              </a:rPr>
              <a:t>:</a:t>
            </a:r>
          </a:p>
          <a:p>
            <a:r>
              <a:rPr lang="en-US" dirty="0">
                <a:solidFill>
                  <a:schemeClr val="accent6">
                    <a:lumMod val="50000"/>
                  </a:schemeClr>
                </a:solidFill>
              </a:rPr>
              <a:t>Long Term Care </a:t>
            </a:r>
            <a:r>
              <a:rPr lang="en-US" dirty="0" smtClean="0">
                <a:solidFill>
                  <a:schemeClr val="accent6">
                    <a:lumMod val="50000"/>
                  </a:schemeClr>
                </a:solidFill>
              </a:rPr>
              <a:t>Partners</a:t>
            </a:r>
          </a:p>
          <a:p>
            <a:r>
              <a:rPr lang="en-US" dirty="0" smtClean="0">
                <a:solidFill>
                  <a:schemeClr val="accent6">
                    <a:lumMod val="50000"/>
                  </a:schemeClr>
                </a:solidFill>
              </a:rPr>
              <a:t>LLC  </a:t>
            </a:r>
            <a:r>
              <a:rPr lang="en-US" dirty="0">
                <a:solidFill>
                  <a:schemeClr val="accent6">
                    <a:lumMod val="50000"/>
                  </a:schemeClr>
                </a:solidFill>
              </a:rPr>
              <a:t>P.O. Box 797  </a:t>
            </a:r>
            <a:endParaRPr lang="en-US" dirty="0" smtClean="0">
              <a:solidFill>
                <a:schemeClr val="accent6">
                  <a:lumMod val="50000"/>
                </a:schemeClr>
              </a:solidFill>
            </a:endParaRPr>
          </a:p>
          <a:p>
            <a:r>
              <a:rPr lang="en-US" dirty="0" smtClean="0">
                <a:solidFill>
                  <a:schemeClr val="accent6">
                    <a:lumMod val="50000"/>
                  </a:schemeClr>
                </a:solidFill>
              </a:rPr>
              <a:t>Greenland</a:t>
            </a:r>
            <a:r>
              <a:rPr lang="en-US" dirty="0">
                <a:solidFill>
                  <a:schemeClr val="accent6">
                    <a:lumMod val="50000"/>
                  </a:schemeClr>
                </a:solidFill>
              </a:rPr>
              <a:t>, NH  03840-0797</a:t>
            </a:r>
          </a:p>
          <a:p>
            <a:endParaRPr lang="en-US" dirty="0"/>
          </a:p>
        </p:txBody>
      </p:sp>
    </p:spTree>
    <p:extLst>
      <p:ext uri="{BB962C8B-B14F-4D97-AF65-F5344CB8AC3E}">
        <p14:creationId xmlns:p14="http://schemas.microsoft.com/office/powerpoint/2010/main" val="67431887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Federal Employees Retirement System</a:t>
            </a:r>
          </a:p>
        </p:txBody>
      </p:sp>
      <p:sp>
        <p:nvSpPr>
          <p:cNvPr id="4" name="TextBox 3"/>
          <p:cNvSpPr txBox="1"/>
          <p:nvPr/>
        </p:nvSpPr>
        <p:spPr>
          <a:xfrm>
            <a:off x="56559" y="1049780"/>
            <a:ext cx="12078879" cy="5016758"/>
          </a:xfrm>
          <a:prstGeom prst="rect">
            <a:avLst/>
          </a:prstGeom>
          <a:noFill/>
        </p:spPr>
        <p:txBody>
          <a:bodyPr wrap="square" rtlCol="0">
            <a:spAutoFit/>
          </a:bodyPr>
          <a:lstStyle/>
          <a:p>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Federal </a:t>
            </a:r>
            <a:r>
              <a:rPr lang="en-US" sz="2000" b="1" dirty="0">
                <a:solidFill>
                  <a:schemeClr val="accent6">
                    <a:lumMod val="50000"/>
                  </a:schemeClr>
                </a:solidFill>
                <a:latin typeface="Times New Roman" panose="02020603050405020304" pitchFamily="18" charset="0"/>
                <a:cs typeface="Times New Roman" panose="02020603050405020304" pitchFamily="18" charset="0"/>
              </a:rPr>
              <a:t>Employees Retirement System (FERS</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is a </a:t>
            </a:r>
            <a:r>
              <a:rPr lang="en-US" sz="2000" dirty="0">
                <a:solidFill>
                  <a:schemeClr val="accent6">
                    <a:lumMod val="50000"/>
                  </a:schemeClr>
                </a:solidFill>
                <a:latin typeface="Times New Roman" panose="02020603050405020304" pitchFamily="18" charset="0"/>
                <a:cs typeface="Times New Roman" panose="02020603050405020304" pitchFamily="18" charset="0"/>
              </a:rPr>
              <a:t>retirement plan that provides benefits from three different sources: a </a:t>
            </a:r>
            <a:r>
              <a:rPr lang="en-US" sz="2000" b="1" i="1" dirty="0">
                <a:solidFill>
                  <a:schemeClr val="accent6">
                    <a:lumMod val="50000"/>
                  </a:schemeClr>
                </a:solidFill>
                <a:latin typeface="Times New Roman" panose="02020603050405020304" pitchFamily="18" charset="0"/>
                <a:cs typeface="Times New Roman" panose="02020603050405020304" pitchFamily="18" charset="0"/>
              </a:rPr>
              <a:t>Basic Benefit Plan</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en-US" sz="2000" b="1" i="1" dirty="0">
                <a:solidFill>
                  <a:schemeClr val="accent6">
                    <a:lumMod val="50000"/>
                  </a:schemeClr>
                </a:solidFill>
                <a:latin typeface="Times New Roman" panose="02020603050405020304" pitchFamily="18" charset="0"/>
                <a:cs typeface="Times New Roman" panose="02020603050405020304" pitchFamily="18" charset="0"/>
              </a:rPr>
              <a:t>Social Security </a:t>
            </a:r>
            <a:r>
              <a:rPr lang="en-US" sz="2000" dirty="0">
                <a:solidFill>
                  <a:schemeClr val="accent6">
                    <a:lumMod val="50000"/>
                  </a:schemeClr>
                </a:solidFill>
                <a:latin typeface="Times New Roman" panose="02020603050405020304" pitchFamily="18" charset="0"/>
                <a:cs typeface="Times New Roman" panose="02020603050405020304" pitchFamily="18" charset="0"/>
              </a:rPr>
              <a:t>and the </a:t>
            </a:r>
            <a:r>
              <a:rPr lang="en-US" sz="2000" b="1" i="1" dirty="0">
                <a:solidFill>
                  <a:schemeClr val="accent6">
                    <a:lumMod val="50000"/>
                  </a:schemeClr>
                </a:solidFill>
                <a:latin typeface="Times New Roman" panose="02020603050405020304" pitchFamily="18" charset="0"/>
                <a:cs typeface="Times New Roman" panose="02020603050405020304" pitchFamily="18" charset="0"/>
              </a:rPr>
              <a:t>Thrift Savings Plan (TSP</a:t>
            </a:r>
            <a:r>
              <a:rPr lang="en-US" sz="2000" b="1" dirty="0">
                <a:solidFill>
                  <a:schemeClr val="accent6">
                    <a:lumMod val="50000"/>
                  </a:schemeClr>
                </a:solidFill>
                <a:latin typeface="Times New Roman" panose="02020603050405020304" pitchFamily="18" charset="0"/>
                <a:cs typeface="Times New Roman" panose="02020603050405020304" pitchFamily="18" charset="0"/>
              </a:rPr>
              <a:t>)</a:t>
            </a:r>
            <a:r>
              <a:rPr lang="en-US" sz="2000" dirty="0">
                <a:solidFill>
                  <a:schemeClr val="accent6">
                    <a:lumMod val="50000"/>
                  </a:schemeClr>
                </a:solidFill>
                <a:latin typeface="Times New Roman" panose="02020603050405020304" pitchFamily="18" charset="0"/>
                <a:cs typeface="Times New Roman" panose="02020603050405020304" pitchFamily="18" charset="0"/>
              </a:rPr>
              <a:t>. These contributions are tax-deferred.</a:t>
            </a:r>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smtClean="0">
                <a:solidFill>
                  <a:schemeClr val="accent6">
                    <a:lumMod val="50000"/>
                  </a:schemeClr>
                </a:solidFill>
                <a:latin typeface="Times New Roman" panose="02020603050405020304" pitchFamily="18" charset="0"/>
                <a:cs typeface="Times New Roman" panose="02020603050405020304" pitchFamily="18" charset="0"/>
              </a:rPr>
              <a:t>Two </a:t>
            </a:r>
            <a:r>
              <a:rPr lang="en-US" dirty="0">
                <a:solidFill>
                  <a:schemeClr val="accent6">
                    <a:lumMod val="50000"/>
                  </a:schemeClr>
                </a:solidFill>
                <a:latin typeface="Times New Roman" panose="02020603050405020304" pitchFamily="18" charset="0"/>
                <a:cs typeface="Times New Roman" panose="02020603050405020304" pitchFamily="18" charset="0"/>
              </a:rPr>
              <a:t>of the three parts of FERS (Social Security and the TSP) can go with you to your next job if you leave the Federal Government before retirement. </a:t>
            </a:r>
            <a:endParaRPr lang="en-US"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smtClean="0">
                <a:solidFill>
                  <a:schemeClr val="accent6">
                    <a:lumMod val="50000"/>
                  </a:schemeClr>
                </a:solidFill>
                <a:latin typeface="Times New Roman" panose="02020603050405020304" pitchFamily="18" charset="0"/>
                <a:cs typeface="Times New Roman" panose="02020603050405020304" pitchFamily="18" charset="0"/>
              </a:rPr>
              <a:t>The </a:t>
            </a:r>
            <a:r>
              <a:rPr lang="en-US" dirty="0">
                <a:solidFill>
                  <a:schemeClr val="accent6">
                    <a:lumMod val="50000"/>
                  </a:schemeClr>
                </a:solidFill>
                <a:latin typeface="Times New Roman" panose="02020603050405020304" pitchFamily="18" charset="0"/>
                <a:cs typeface="Times New Roman" panose="02020603050405020304" pitchFamily="18" charset="0"/>
              </a:rPr>
              <a:t>Basic Benefit and Social Security parts of FERS require you to pay your share each pay period. Your agency withholds the cost of the Basic Benefit and Social Security from your pay as payroll deductions. Your agency pays its part too. Then, after you retire, you receive annuity payments each month for the rest of your life.</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a:solidFill>
                  <a:schemeClr val="accent6">
                    <a:lumMod val="50000"/>
                  </a:schemeClr>
                </a:solidFill>
                <a:latin typeface="Times New Roman" panose="02020603050405020304" pitchFamily="18" charset="0"/>
                <a:cs typeface="Times New Roman" panose="02020603050405020304" pitchFamily="18" charset="0"/>
              </a:rPr>
              <a:t>For more information about TSP,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visit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hlinkClick r:id="rId3"/>
              </a:rPr>
              <a:t>www.tsp.gov</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a:solidFill>
                  <a:schemeClr val="accent6">
                    <a:lumMod val="50000"/>
                  </a:schemeClr>
                </a:solidFill>
                <a:latin typeface="Times New Roman" panose="02020603050405020304" pitchFamily="18" charset="0"/>
                <a:cs typeface="Times New Roman" panose="02020603050405020304" pitchFamily="18" charset="0"/>
              </a:rPr>
              <a:t>F</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or </a:t>
            </a:r>
            <a:r>
              <a:rPr lang="en-US" sz="2000" dirty="0">
                <a:solidFill>
                  <a:schemeClr val="accent6">
                    <a:lumMod val="50000"/>
                  </a:schemeClr>
                </a:solidFill>
                <a:latin typeface="Times New Roman" panose="02020603050405020304" pitchFamily="18" charset="0"/>
                <a:cs typeface="Times New Roman" panose="02020603050405020304" pitchFamily="18" charset="0"/>
              </a:rPr>
              <a:t>more information about the Social Security portion of your retirement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benefit visit,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hlinkClick r:id="rId4"/>
              </a:rPr>
              <a:t>www.ssa.gov</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p>
          <a:p>
            <a:endParaRPr lang="en-US" sz="800"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Retirement </a:t>
            </a:r>
            <a:r>
              <a:rPr lang="en-US" sz="2000" dirty="0">
                <a:solidFill>
                  <a:schemeClr val="accent6">
                    <a:lumMod val="50000"/>
                  </a:schemeClr>
                </a:solidFill>
                <a:latin typeface="Times New Roman" panose="02020603050405020304" pitchFamily="18" charset="0"/>
                <a:cs typeface="Times New Roman" panose="02020603050405020304" pitchFamily="18" charset="0"/>
              </a:rPr>
              <a:t>Questions:  BEST, 1-800-525-0102, option 2 for civilians</a:t>
            </a:r>
          </a:p>
          <a:p>
            <a:endParaRPr lang="en-US"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For additional information visit,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hlinkClick r:id="rId5"/>
              </a:rPr>
              <a:t>https</a:t>
            </a:r>
            <a:r>
              <a:rPr lang="en-US" sz="2000" b="1" dirty="0">
                <a:solidFill>
                  <a:schemeClr val="accent6">
                    <a:lumMod val="50000"/>
                  </a:schemeClr>
                </a:solidFill>
                <a:latin typeface="Times New Roman" panose="02020603050405020304" pitchFamily="18" charset="0"/>
                <a:cs typeface="Times New Roman" panose="02020603050405020304" pitchFamily="18" charset="0"/>
                <a:hlinkClick r:id="rId5"/>
              </a:rPr>
              <a:t>://www.opm.gov/retirement-services/fers-information/</a:t>
            </a:r>
            <a:r>
              <a:rPr lang="en-US" sz="2000" dirty="0">
                <a:solidFill>
                  <a:schemeClr val="accent6">
                    <a:lumMod val="50000"/>
                  </a:schemeClr>
                </a:solidFill>
                <a:latin typeface="Times New Roman" panose="02020603050405020304" pitchFamily="18" charset="0"/>
                <a:cs typeface="Times New Roman" panose="02020603050405020304" pitchFamily="18" charset="0"/>
              </a:rPr>
              <a:t> or    </a:t>
            </a:r>
            <a:r>
              <a:rPr lang="en-US" sz="2000" b="1" dirty="0">
                <a:solidFill>
                  <a:schemeClr val="accent6">
                    <a:lumMod val="50000"/>
                  </a:schemeClr>
                </a:solidFill>
                <a:latin typeface="Times New Roman" panose="02020603050405020304" pitchFamily="18" charset="0"/>
                <a:cs typeface="Times New Roman" panose="02020603050405020304" pitchFamily="18" charset="0"/>
                <a:hlinkClick r:id="rId6"/>
              </a:rPr>
              <a:t>https://mypers.af.mil/app/answers/detail/a_id/23616/kw/FERS/p/2</a:t>
            </a:r>
            <a:r>
              <a:rPr lang="en-US" sz="2000" b="1" dirty="0">
                <a:solidFill>
                  <a:schemeClr val="accent6">
                    <a:lumMod val="50000"/>
                  </a:schemeClr>
                </a:solidFill>
                <a:latin typeface="Times New Roman" panose="02020603050405020304" pitchFamily="18" charset="0"/>
                <a:cs typeface="Times New Roman" panose="02020603050405020304" pitchFamily="18" charset="0"/>
              </a:rPr>
              <a:t> </a:t>
            </a:r>
            <a:r>
              <a:rPr lang="en-US" sz="2000" dirty="0">
                <a:solidFill>
                  <a:schemeClr val="accent6">
                    <a:lumMod val="50000"/>
                  </a:schemeClr>
                </a:solidFill>
                <a:latin typeface="Times New Roman" panose="02020603050405020304" pitchFamily="18" charset="0"/>
                <a:cs typeface="Times New Roman" panose="02020603050405020304" pitchFamily="18" charset="0"/>
              </a:rPr>
              <a:t>or </a:t>
            </a:r>
            <a:r>
              <a:rPr lang="en-US" sz="2000" b="1" dirty="0">
                <a:solidFill>
                  <a:schemeClr val="accent6">
                    <a:lumMod val="50000"/>
                  </a:schemeClr>
                </a:solidFill>
                <a:latin typeface="Times New Roman" panose="02020603050405020304" pitchFamily="18" charset="0"/>
                <a:cs typeface="Times New Roman" panose="02020603050405020304" pitchFamily="18" charset="0"/>
                <a:hlinkClick r:id="rId7"/>
              </a:rPr>
              <a:t>https://www.opm.gov/retirement-services/fers-information</a:t>
            </a:r>
            <a:r>
              <a:rPr lang="en-US" sz="2000" b="1" dirty="0">
                <a:solidFill>
                  <a:schemeClr val="accent6">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106275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Thrift Savings Plan (TSP)</a:t>
            </a:r>
          </a:p>
        </p:txBody>
      </p:sp>
      <p:sp>
        <p:nvSpPr>
          <p:cNvPr id="4" name="TextBox 3"/>
          <p:cNvSpPr txBox="1"/>
          <p:nvPr/>
        </p:nvSpPr>
        <p:spPr>
          <a:xfrm>
            <a:off x="147429" y="1241978"/>
            <a:ext cx="11897139" cy="4924425"/>
          </a:xfrm>
          <a:prstGeom prst="rect">
            <a:avLst/>
          </a:prstGeom>
          <a:noFill/>
        </p:spPr>
        <p:txBody>
          <a:bodyPr wrap="square" rtlCol="0">
            <a:spAutoFit/>
          </a:bodyPr>
          <a:lstStyle/>
          <a:p>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Thrift </a:t>
            </a:r>
            <a:r>
              <a:rPr lang="en-US" sz="2000" b="1" dirty="0">
                <a:solidFill>
                  <a:schemeClr val="accent6">
                    <a:lumMod val="50000"/>
                  </a:schemeClr>
                </a:solidFill>
                <a:latin typeface="Times New Roman" panose="02020603050405020304" pitchFamily="18" charset="0"/>
                <a:cs typeface="Times New Roman" panose="02020603050405020304" pitchFamily="18" charset="0"/>
              </a:rPr>
              <a:t>Savings Plan (TSP) </a:t>
            </a:r>
            <a:r>
              <a:rPr lang="en-US" sz="2000" dirty="0">
                <a:solidFill>
                  <a:schemeClr val="accent6">
                    <a:lumMod val="50000"/>
                  </a:schemeClr>
                </a:solidFill>
                <a:latin typeface="Times New Roman" panose="02020603050405020304" pitchFamily="18" charset="0"/>
                <a:cs typeface="Times New Roman" panose="02020603050405020304" pitchFamily="18" charset="0"/>
              </a:rPr>
              <a:t>is a defined contribution retirement savings and investment plan for Federal employees and members of the uniformed services. Eligible employees can contribute up to the IRS elective deferral limit each year and invest in any of the available funds. </a:t>
            </a:r>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You are automatically </a:t>
            </a:r>
            <a:r>
              <a:rPr lang="en-US" sz="2000" dirty="0">
                <a:solidFill>
                  <a:schemeClr val="accent6">
                    <a:lumMod val="50000"/>
                  </a:schemeClr>
                </a:solidFill>
                <a:latin typeface="Times New Roman" panose="02020603050405020304" pitchFamily="18" charset="0"/>
                <a:cs typeface="Times New Roman" panose="02020603050405020304" pitchFamily="18" charset="0"/>
              </a:rPr>
              <a:t>enrolled in the TSP, and 5% of your basic pay is deducted from your paycheck each pay period and deposited in the traditional balance of your account.  The agency will match you 5%. </a:t>
            </a:r>
          </a:p>
          <a:p>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To </a:t>
            </a:r>
            <a:r>
              <a:rPr lang="en-US" sz="2000" dirty="0">
                <a:solidFill>
                  <a:schemeClr val="accent6">
                    <a:lumMod val="50000"/>
                  </a:schemeClr>
                </a:solidFill>
                <a:latin typeface="Times New Roman" panose="02020603050405020304" pitchFamily="18" charset="0"/>
                <a:cs typeface="Times New Roman" panose="02020603050405020304" pitchFamily="18" charset="0"/>
              </a:rPr>
              <a:t>Start/Stop/Change contributions visit, </a:t>
            </a:r>
            <a:r>
              <a:rPr lang="en-US" sz="2000" b="1" dirty="0">
                <a:solidFill>
                  <a:schemeClr val="accent6">
                    <a:lumMod val="50000"/>
                  </a:schemeClr>
                </a:solidFill>
                <a:latin typeface="Times New Roman" panose="02020603050405020304" pitchFamily="18" charset="0"/>
                <a:cs typeface="Times New Roman" panose="02020603050405020304" pitchFamily="18" charset="0"/>
                <a:hlinkClick r:id="rId3"/>
              </a:rPr>
              <a:t>https://grbplatform.us.af.mil</a:t>
            </a:r>
            <a:r>
              <a:rPr lang="en-US" sz="2000" dirty="0">
                <a:solidFill>
                  <a:schemeClr val="accent6">
                    <a:lumMod val="50000"/>
                  </a:schemeClr>
                </a:solidFill>
                <a:latin typeface="Times New Roman" panose="02020603050405020304" pitchFamily="18" charset="0"/>
                <a:cs typeface="Times New Roman" panose="02020603050405020304" pitchFamily="18" charset="0"/>
              </a:rPr>
              <a:t>.  I</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f </a:t>
            </a:r>
            <a:r>
              <a:rPr lang="en-US" sz="2000" dirty="0">
                <a:solidFill>
                  <a:schemeClr val="accent6">
                    <a:lumMod val="50000"/>
                  </a:schemeClr>
                </a:solidFill>
                <a:latin typeface="Times New Roman" panose="02020603050405020304" pitchFamily="18" charset="0"/>
                <a:cs typeface="Times New Roman" panose="02020603050405020304" pitchFamily="18" charset="0"/>
              </a:rPr>
              <a:t>you want to waive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TSP plan, you </a:t>
            </a:r>
            <a:r>
              <a:rPr lang="en-US" sz="2000" dirty="0">
                <a:solidFill>
                  <a:schemeClr val="accent6">
                    <a:lumMod val="50000"/>
                  </a:schemeClr>
                </a:solidFill>
                <a:latin typeface="Times New Roman" panose="02020603050405020304" pitchFamily="18" charset="0"/>
                <a:cs typeface="Times New Roman" panose="02020603050405020304" pitchFamily="18" charset="0"/>
              </a:rPr>
              <a:t>must opt out before the end of the first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pay-period.</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For more information visit,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hlinkClick r:id="rId4"/>
              </a:rPr>
              <a:t>www.tsp.gov</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dirty="0">
                <a:solidFill>
                  <a:schemeClr val="accent6">
                    <a:lumMod val="50000"/>
                  </a:schemeClr>
                </a:solidFill>
                <a:latin typeface="Times New Roman" panose="02020603050405020304" pitchFamily="18" charset="0"/>
                <a:cs typeface="Times New Roman" panose="02020603050405020304" pitchFamily="18" charset="0"/>
              </a:rPr>
              <a:t>or </a:t>
            </a:r>
            <a:r>
              <a:rPr lang="en-US" sz="2000" b="1" dirty="0">
                <a:solidFill>
                  <a:schemeClr val="accent6">
                    <a:lumMod val="50000"/>
                  </a:schemeClr>
                </a:solidFill>
                <a:latin typeface="Times New Roman" panose="02020603050405020304" pitchFamily="18" charset="0"/>
                <a:cs typeface="Times New Roman" panose="02020603050405020304" pitchFamily="18" charset="0"/>
                <a:hlinkClick r:id="rId3"/>
              </a:rPr>
              <a:t>https://</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hlinkClick r:id="rId3"/>
              </a:rPr>
              <a:t>grbplatform.us.af.mil</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p>
          <a:p>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You </a:t>
            </a:r>
            <a:r>
              <a:rPr lang="en-US" sz="2000" dirty="0">
                <a:solidFill>
                  <a:schemeClr val="accent6">
                    <a:lumMod val="50000"/>
                  </a:schemeClr>
                </a:solidFill>
                <a:latin typeface="Times New Roman" panose="02020603050405020304" pitchFamily="18" charset="0"/>
                <a:cs typeface="Times New Roman" panose="02020603050405020304" pitchFamily="18" charset="0"/>
              </a:rPr>
              <a:t>can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also call </a:t>
            </a:r>
            <a:r>
              <a:rPr lang="en-US" sz="2000" dirty="0">
                <a:solidFill>
                  <a:schemeClr val="accent6">
                    <a:lumMod val="50000"/>
                  </a:schemeClr>
                </a:solidFill>
                <a:latin typeface="Times New Roman" panose="02020603050405020304" pitchFamily="18" charset="0"/>
                <a:cs typeface="Times New Roman" panose="02020603050405020304" pitchFamily="18" charset="0"/>
              </a:rPr>
              <a:t>BEST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at</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(800) 525-0102</a:t>
            </a:r>
            <a:r>
              <a:rPr lang="en-US" sz="2000" dirty="0">
                <a:solidFill>
                  <a:schemeClr val="accent6">
                    <a:lumMod val="50000"/>
                  </a:schemeClr>
                </a:solidFill>
                <a:latin typeface="Times New Roman" panose="02020603050405020304" pitchFamily="18" charset="0"/>
                <a:cs typeface="Times New Roman" panose="02020603050405020304" pitchFamily="18" charset="0"/>
              </a:rPr>
              <a:t>, option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2 or 3 </a:t>
            </a:r>
            <a:r>
              <a:rPr lang="en-US" sz="2000" dirty="0">
                <a:solidFill>
                  <a:schemeClr val="accent6">
                    <a:lumMod val="50000"/>
                  </a:schemeClr>
                </a:solidFill>
                <a:latin typeface="Times New Roman" panose="02020603050405020304" pitchFamily="18" charset="0"/>
                <a:cs typeface="Times New Roman" panose="02020603050405020304" pitchFamily="18" charset="0"/>
              </a:rPr>
              <a:t>for questions</a:t>
            </a:r>
          </a:p>
          <a:p>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TSP contact information (877) 968-3778</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2013439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Worker’s Compensation</a:t>
            </a:r>
          </a:p>
        </p:txBody>
      </p:sp>
      <p:sp>
        <p:nvSpPr>
          <p:cNvPr id="4" name="Rectangle 3"/>
          <p:cNvSpPr/>
          <p:nvPr/>
        </p:nvSpPr>
        <p:spPr>
          <a:xfrm>
            <a:off x="117611" y="1765135"/>
            <a:ext cx="11956774" cy="4832092"/>
          </a:xfrm>
          <a:prstGeom prst="rect">
            <a:avLst/>
          </a:prstGeom>
        </p:spPr>
        <p:txBody>
          <a:bodyPr wrap="square">
            <a:spAutoFit/>
          </a:bodyPr>
          <a:lstStyle/>
          <a:p>
            <a:r>
              <a:rPr lang="en-US" sz="2000" dirty="0">
                <a:solidFill>
                  <a:schemeClr val="accent6">
                    <a:lumMod val="50000"/>
                  </a:schemeClr>
                </a:solidFill>
                <a:latin typeface="Times New Roman" panose="02020603050405020304" pitchFamily="18" charset="0"/>
                <a:cs typeface="Times New Roman" panose="02020603050405020304" pitchFamily="18" charset="0"/>
              </a:rPr>
              <a:t>First, any employee can obtain a CA-7 form from their supervisor, or from the following website: http://www.dol.gov/owcp/regs/compliance/ca-7.pdf .  Please read and follow the instructions for this form carefully and as detailed below.  </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a:solidFill>
                  <a:schemeClr val="accent6">
                    <a:lumMod val="50000"/>
                  </a:schemeClr>
                </a:solidFill>
                <a:latin typeface="Times New Roman" panose="02020603050405020304" pitchFamily="18" charset="0"/>
                <a:cs typeface="Times New Roman" panose="02020603050405020304" pitchFamily="18" charset="0"/>
              </a:rPr>
              <a:t>Once you have completed page 1 of the CA-7, Claim for Compensation, either provide it to your supervisor, or send it directly to AFPC/IC per our FAX: </a:t>
            </a:r>
            <a:r>
              <a:rPr lang="en-US" sz="2000" b="1" dirty="0">
                <a:solidFill>
                  <a:schemeClr val="accent6">
                    <a:lumMod val="50000"/>
                  </a:schemeClr>
                </a:solidFill>
                <a:latin typeface="Times New Roman" panose="02020603050405020304" pitchFamily="18" charset="0"/>
                <a:cs typeface="Times New Roman" panose="02020603050405020304" pitchFamily="18" charset="0"/>
              </a:rPr>
              <a:t>(210) 565-2952 </a:t>
            </a:r>
            <a:r>
              <a:rPr lang="en-US" sz="2000" dirty="0">
                <a:solidFill>
                  <a:schemeClr val="accent6">
                    <a:lumMod val="50000"/>
                  </a:schemeClr>
                </a:solidFill>
                <a:latin typeface="Times New Roman" panose="02020603050405020304" pitchFamily="18" charset="0"/>
                <a:cs typeface="Times New Roman" panose="02020603050405020304" pitchFamily="18" charset="0"/>
              </a:rPr>
              <a:t>or per our e-mail: </a:t>
            </a:r>
            <a:r>
              <a:rPr lang="en-US" sz="2000" b="1" u="sng" dirty="0">
                <a:solidFill>
                  <a:schemeClr val="accent6">
                    <a:lumMod val="50000"/>
                  </a:schemeClr>
                </a:solidFill>
                <a:latin typeface="Times New Roman" panose="02020603050405020304" pitchFamily="18" charset="0"/>
                <a:cs typeface="Times New Roman" panose="02020603050405020304" pitchFamily="18" charset="0"/>
              </a:rPr>
              <a:t>injury.compensation@us.af.mil</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p>
          <a:p>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000" dirty="0">
                <a:solidFill>
                  <a:schemeClr val="accent6">
                    <a:lumMod val="50000"/>
                  </a:schemeClr>
                </a:solidFill>
                <a:latin typeface="Times New Roman" panose="02020603050405020304" pitchFamily="18" charset="0"/>
                <a:cs typeface="Times New Roman" panose="02020603050405020304" pitchFamily="18" charset="0"/>
              </a:rPr>
              <a:t>CA-7s should be submitted with inclusive date range for each 2-week pay period.</a:t>
            </a:r>
          </a:p>
          <a:p>
            <a:pPr marL="342900" indent="-342900">
              <a:buFont typeface="Wingdings" panose="05000000000000000000" pitchFamily="2" charset="2"/>
              <a:buChar char="ü"/>
            </a:pPr>
            <a:r>
              <a:rPr lang="en-US" sz="2000" dirty="0">
                <a:solidFill>
                  <a:schemeClr val="accent6">
                    <a:lumMod val="50000"/>
                  </a:schemeClr>
                </a:solidFill>
                <a:latin typeface="Times New Roman" panose="02020603050405020304" pitchFamily="18" charset="0"/>
                <a:cs typeface="Times New Roman" panose="02020603050405020304" pitchFamily="18" charset="0"/>
              </a:rPr>
              <a:t>CA-7s should be submitted after end of each pay period and cannot be submitted with future dates.</a:t>
            </a:r>
          </a:p>
          <a:p>
            <a:pPr marL="342900" indent="-342900">
              <a:buFont typeface="Wingdings" panose="05000000000000000000" pitchFamily="2" charset="2"/>
              <a:buChar char="ü"/>
            </a:pPr>
            <a:r>
              <a:rPr lang="en-US" sz="2000" dirty="0">
                <a:solidFill>
                  <a:schemeClr val="accent6">
                    <a:lumMod val="50000"/>
                  </a:schemeClr>
                </a:solidFill>
                <a:latin typeface="Times New Roman" panose="02020603050405020304" pitchFamily="18" charset="0"/>
                <a:cs typeface="Times New Roman" panose="02020603050405020304" pitchFamily="18" charset="0"/>
              </a:rPr>
              <a:t>CA-7’s must be received by AFPC IC Office within 2 calendar days from Employee Signature date to allow this office to submit to DOL by the 7th calendar day (A DOL Requirement) – FAX or Scan and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EMAIL</a:t>
            </a:r>
          </a:p>
          <a:p>
            <a:pPr marL="342900" indent="-342900">
              <a:buFont typeface="Wingdings" panose="05000000000000000000" pitchFamily="2" charset="2"/>
              <a:buChar char="ü"/>
            </a:pP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i="1" dirty="0">
                <a:solidFill>
                  <a:schemeClr val="accent6">
                    <a:lumMod val="50000"/>
                  </a:schemeClr>
                </a:solidFill>
                <a:latin typeface="Times New Roman" panose="02020603050405020304" pitchFamily="18" charset="0"/>
                <a:cs typeface="Times New Roman" panose="02020603050405020304" pitchFamily="18" charset="0"/>
              </a:rPr>
              <a:t>The following forms will needs to be completed and uploaded into ECOMP within 24 hours of the work-related injury, even if medical attention is not needed.  Failure to follow the established procedures could result in a delay or non-payment for </a:t>
            </a:r>
            <a:r>
              <a:rPr lang="en-US" sz="2000" i="1" dirty="0" smtClean="0">
                <a:solidFill>
                  <a:schemeClr val="accent6">
                    <a:lumMod val="50000"/>
                  </a:schemeClr>
                </a:solidFill>
                <a:latin typeface="Times New Roman" panose="02020603050405020304" pitchFamily="18" charset="0"/>
                <a:cs typeface="Times New Roman" panose="02020603050405020304" pitchFamily="18" charset="0"/>
              </a:rPr>
              <a:t>compensation.</a:t>
            </a:r>
            <a:endParaRPr lang="en-US" sz="2000" i="1" dirty="0">
              <a:solidFill>
                <a:schemeClr val="accent6">
                  <a:lumMod val="50000"/>
                </a:schemeClr>
              </a:solidFill>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117612" y="1229442"/>
            <a:ext cx="11956773" cy="400110"/>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The employee MUST notify the supervisor immediately regardless of the severity of the injury.</a:t>
            </a:r>
          </a:p>
        </p:txBody>
      </p:sp>
    </p:spTree>
    <p:extLst>
      <p:ext uri="{BB962C8B-B14F-4D97-AF65-F5344CB8AC3E}">
        <p14:creationId xmlns:p14="http://schemas.microsoft.com/office/powerpoint/2010/main" val="250707099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Worker’s Compensation Cont. </a:t>
            </a:r>
            <a:endParaRPr lang="en-US" sz="3200" dirty="0"/>
          </a:p>
        </p:txBody>
      </p:sp>
      <p:sp>
        <p:nvSpPr>
          <p:cNvPr id="4" name="Text Placeholder 3"/>
          <p:cNvSpPr>
            <a:spLocks noGrp="1"/>
          </p:cNvSpPr>
          <p:nvPr>
            <p:ph type="body" sz="quarter" idx="11"/>
          </p:nvPr>
        </p:nvSpPr>
        <p:spPr>
          <a:xfrm>
            <a:off x="166688" y="1028700"/>
            <a:ext cx="5588069" cy="5249863"/>
          </a:xfrm>
        </p:spPr>
        <p:txBody>
          <a:bodyPr/>
          <a:lstStyle/>
          <a:p>
            <a:pPr marL="0" indent="0">
              <a:buNone/>
            </a:pPr>
            <a:r>
              <a:rPr lang="en-US" sz="2000" b="1" dirty="0">
                <a:solidFill>
                  <a:schemeClr val="accent6">
                    <a:lumMod val="50000"/>
                  </a:schemeClr>
                </a:solidFill>
                <a:latin typeface="Times New Roman" panose="02020603050405020304" pitchFamily="18" charset="0"/>
                <a:cs typeface="Times New Roman" panose="02020603050405020304" pitchFamily="18" charset="0"/>
              </a:rPr>
              <a:t>Employee Process</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a:t>
            </a:r>
          </a:p>
          <a:p>
            <a:pPr marL="0" indent="0">
              <a:buNone/>
            </a:pPr>
            <a:endParaRPr lang="en-US" sz="800" b="1"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a:solidFill>
                  <a:schemeClr val="accent6">
                    <a:lumMod val="50000"/>
                  </a:schemeClr>
                </a:solidFill>
                <a:latin typeface="Times New Roman" panose="02020603050405020304" pitchFamily="18" charset="0"/>
                <a:cs typeface="Times New Roman" panose="02020603050405020304" pitchFamily="18" charset="0"/>
              </a:rPr>
              <a:t>Navigate to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hlinkClick r:id="rId2"/>
              </a:rPr>
              <a:t>www.ecomp.dol.gov</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a:solidFill>
                  <a:schemeClr val="accent6">
                    <a:lumMod val="50000"/>
                  </a:schemeClr>
                </a:solidFill>
                <a:latin typeface="Times New Roman" panose="02020603050405020304" pitchFamily="18" charset="0"/>
                <a:cs typeface="Times New Roman" panose="02020603050405020304" pitchFamily="18" charset="0"/>
              </a:rPr>
              <a:t>Create an account</a:t>
            </a:r>
          </a:p>
          <a:p>
            <a:r>
              <a:rPr lang="en-US" sz="2000" dirty="0">
                <a:solidFill>
                  <a:schemeClr val="accent6">
                    <a:lumMod val="50000"/>
                  </a:schemeClr>
                </a:solidFill>
                <a:latin typeface="Times New Roman" panose="02020603050405020304" pitchFamily="18" charset="0"/>
                <a:cs typeface="Times New Roman" panose="02020603050405020304" pitchFamily="18" charset="0"/>
              </a:rPr>
              <a:t>File your claim</a:t>
            </a:r>
          </a:p>
          <a:p>
            <a:r>
              <a:rPr lang="en-US" sz="2000" dirty="0">
                <a:solidFill>
                  <a:schemeClr val="accent6">
                    <a:lumMod val="50000"/>
                  </a:schemeClr>
                </a:solidFill>
                <a:latin typeface="Times New Roman" panose="02020603050405020304" pitchFamily="18" charset="0"/>
                <a:cs typeface="Times New Roman" panose="02020603050405020304" pitchFamily="18" charset="0"/>
              </a:rPr>
              <a:t>Fill out OSHA-301 first</a:t>
            </a:r>
          </a:p>
          <a:p>
            <a:r>
              <a:rPr lang="en-US" sz="2000" dirty="0">
                <a:solidFill>
                  <a:schemeClr val="accent6">
                    <a:lumMod val="50000"/>
                  </a:schemeClr>
                </a:solidFill>
                <a:latin typeface="Times New Roman" panose="02020603050405020304" pitchFamily="18" charset="0"/>
                <a:cs typeface="Times New Roman" panose="02020603050405020304" pitchFamily="18" charset="0"/>
              </a:rPr>
              <a:t>Then fill out either CA-1 or CA-2</a:t>
            </a:r>
          </a:p>
          <a:p>
            <a:r>
              <a:rPr lang="en-US" sz="2000" dirty="0">
                <a:solidFill>
                  <a:schemeClr val="accent6">
                    <a:lumMod val="50000"/>
                  </a:schemeClr>
                </a:solidFill>
                <a:latin typeface="Times New Roman" panose="02020603050405020304" pitchFamily="18" charset="0"/>
                <a:cs typeface="Times New Roman" panose="02020603050405020304" pitchFamily="18" charset="0"/>
              </a:rPr>
              <a:t>For urgent traumatic injuries only, if emergency medical care is needed, request a CA-16, Authorization for Medical Treatment form from the dispensary, supervisor or call the AFPC IC Office</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096000" y="1133061"/>
            <a:ext cx="5685183" cy="2985433"/>
          </a:xfrm>
          <a:prstGeom prst="rect">
            <a:avLst/>
          </a:prstGeom>
          <a:noFill/>
        </p:spPr>
        <p:txBody>
          <a:bodyPr wrap="square" rtlCol="0">
            <a:spAutoFit/>
          </a:bodyPr>
          <a:lstStyle/>
          <a:p>
            <a:r>
              <a:rPr lang="en-US" sz="2000" dirty="0">
                <a:solidFill>
                  <a:schemeClr val="accent6">
                    <a:lumMod val="50000"/>
                  </a:schemeClr>
                </a:solidFill>
                <a:latin typeface="Times New Roman" panose="02020603050405020304" pitchFamily="18" charset="0"/>
                <a:cs typeface="Times New Roman" panose="02020603050405020304" pitchFamily="18" charset="0"/>
              </a:rPr>
              <a:t>Follow up on claim status through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E-Comp. Or </a:t>
            </a:r>
            <a:r>
              <a:rPr lang="en-US" sz="2000" dirty="0">
                <a:solidFill>
                  <a:schemeClr val="accent6">
                    <a:lumMod val="50000"/>
                  </a:schemeClr>
                </a:solidFill>
                <a:latin typeface="Times New Roman" panose="02020603050405020304" pitchFamily="18" charset="0"/>
                <a:cs typeface="Times New Roman" panose="02020603050405020304" pitchFamily="18" charset="0"/>
              </a:rPr>
              <a:t>you can contact AFPC IC Office via email at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hlinkClick r:id="rId3"/>
              </a:rPr>
              <a:t>injury.compensation@us.af.mil</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or </a:t>
            </a:r>
            <a:r>
              <a:rPr lang="en-US" sz="2000" dirty="0">
                <a:solidFill>
                  <a:schemeClr val="accent6">
                    <a:lumMod val="50000"/>
                  </a:schemeClr>
                </a:solidFill>
                <a:latin typeface="Times New Roman" panose="02020603050405020304" pitchFamily="18" charset="0"/>
                <a:cs typeface="Times New Roman" panose="02020603050405020304" pitchFamily="18" charset="0"/>
              </a:rPr>
              <a:t>through the Total Force Service Center  (TFSC) at: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1-800-525-0102</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en-US" sz="800"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If </a:t>
            </a:r>
            <a:r>
              <a:rPr lang="en-US" sz="2000" dirty="0">
                <a:solidFill>
                  <a:schemeClr val="accent6">
                    <a:lumMod val="50000"/>
                  </a:schemeClr>
                </a:solidFill>
                <a:latin typeface="Times New Roman" panose="02020603050405020304" pitchFamily="18" charset="0"/>
                <a:cs typeface="Times New Roman" panose="02020603050405020304" pitchFamily="18" charset="0"/>
              </a:rPr>
              <a:t>calling, listen carefully to the menu and press “2” for civilian employees.  You will hear two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tones </a:t>
            </a:r>
            <a:r>
              <a:rPr lang="en-US" sz="2000" dirty="0">
                <a:solidFill>
                  <a:schemeClr val="accent6">
                    <a:lumMod val="50000"/>
                  </a:schemeClr>
                </a:solidFill>
                <a:latin typeface="Times New Roman" panose="02020603050405020304" pitchFamily="18" charset="0"/>
                <a:cs typeface="Times New Roman" panose="02020603050405020304" pitchFamily="18" charset="0"/>
              </a:rPr>
              <a:t>(and several seconds of silence) while your call is being transferred to a Customer Service Representative.  Press “$”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for </a:t>
            </a:r>
            <a:r>
              <a:rPr lang="en-US" sz="2000" dirty="0">
                <a:solidFill>
                  <a:schemeClr val="accent6">
                    <a:lumMod val="50000"/>
                  </a:schemeClr>
                </a:solidFill>
                <a:latin typeface="Times New Roman" panose="02020603050405020304" pitchFamily="18" charset="0"/>
                <a:cs typeface="Times New Roman" panose="02020603050405020304" pitchFamily="18" charset="0"/>
              </a:rPr>
              <a:t>all other inquiries.</a:t>
            </a:r>
          </a:p>
        </p:txBody>
      </p:sp>
      <p:sp>
        <p:nvSpPr>
          <p:cNvPr id="7" name="TextBox 6"/>
          <p:cNvSpPr txBox="1"/>
          <p:nvPr/>
        </p:nvSpPr>
        <p:spPr>
          <a:xfrm>
            <a:off x="6096000" y="4118494"/>
            <a:ext cx="5929312" cy="1323439"/>
          </a:xfrm>
          <a:prstGeom prst="rect">
            <a:avLst/>
          </a:prstGeom>
          <a:noFill/>
        </p:spPr>
        <p:txBody>
          <a:bodyPr wrap="square" rtlCol="0">
            <a:spAutoFit/>
          </a:bodyPr>
          <a:lstStyle/>
          <a:p>
            <a:r>
              <a:rPr lang="en-US" sz="2000" i="1" dirty="0">
                <a:solidFill>
                  <a:schemeClr val="accent6">
                    <a:lumMod val="50000"/>
                  </a:schemeClr>
                </a:solidFill>
                <a:latin typeface="Times New Roman" panose="02020603050405020304" pitchFamily="18" charset="0"/>
                <a:cs typeface="Times New Roman" panose="02020603050405020304" pitchFamily="18" charset="0"/>
              </a:rPr>
              <a:t>Employees should have all claims/medical bills pertaining to the injury sent to the following address:</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p>
        </p:txBody>
      </p:sp>
      <p:sp>
        <p:nvSpPr>
          <p:cNvPr id="8" name="TextBox 7"/>
          <p:cNvSpPr txBox="1"/>
          <p:nvPr/>
        </p:nvSpPr>
        <p:spPr>
          <a:xfrm>
            <a:off x="6096000" y="4955124"/>
            <a:ext cx="2776850" cy="1323439"/>
          </a:xfrm>
          <a:prstGeom prst="rect">
            <a:avLst/>
          </a:prstGeom>
          <a:noFill/>
        </p:spPr>
        <p:txBody>
          <a:bodyPr wrap="none" rtlCol="0">
            <a:spAutoFit/>
          </a:bodyPr>
          <a:lstStyle/>
          <a:p>
            <a:r>
              <a:rPr lang="en-US" sz="2000" dirty="0">
                <a:solidFill>
                  <a:schemeClr val="accent6">
                    <a:lumMod val="50000"/>
                  </a:schemeClr>
                </a:solidFill>
                <a:latin typeface="Times New Roman" panose="02020603050405020304" pitchFamily="18" charset="0"/>
                <a:cs typeface="Times New Roman" panose="02020603050405020304" pitchFamily="18" charset="0"/>
              </a:rPr>
              <a:t>Department of Labor</a:t>
            </a: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OWCP</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P.O</a:t>
            </a:r>
            <a:r>
              <a:rPr lang="en-US" sz="2000" dirty="0">
                <a:solidFill>
                  <a:schemeClr val="accent6">
                    <a:lumMod val="50000"/>
                  </a:schemeClr>
                </a:solidFill>
                <a:latin typeface="Times New Roman" panose="02020603050405020304" pitchFamily="18" charset="0"/>
                <a:cs typeface="Times New Roman" panose="02020603050405020304" pitchFamily="18" charset="0"/>
              </a:rPr>
              <a:t>.  Box 8300</a:t>
            </a: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London</a:t>
            </a:r>
            <a:r>
              <a:rPr lang="en-US" sz="2000" dirty="0">
                <a:solidFill>
                  <a:schemeClr val="accent6">
                    <a:lumMod val="50000"/>
                  </a:schemeClr>
                </a:solidFill>
                <a:latin typeface="Times New Roman" panose="02020603050405020304" pitchFamily="18" charset="0"/>
                <a:cs typeface="Times New Roman" panose="02020603050405020304" pitchFamily="18" charset="0"/>
              </a:rPr>
              <a:t>, KY 40742-8300</a:t>
            </a:r>
          </a:p>
        </p:txBody>
      </p:sp>
    </p:spTree>
    <p:extLst>
      <p:ext uri="{BB962C8B-B14F-4D97-AF65-F5344CB8AC3E}">
        <p14:creationId xmlns:p14="http://schemas.microsoft.com/office/powerpoint/2010/main" val="425127398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Worker’s </a:t>
            </a:r>
            <a:r>
              <a:rPr lang="en-US" dirty="0">
                <a:solidFill>
                  <a:schemeClr val="accent6">
                    <a:lumMod val="50000"/>
                  </a:schemeClr>
                </a:solidFill>
              </a:rPr>
              <a:t>Compensation Continued</a:t>
            </a:r>
          </a:p>
        </p:txBody>
      </p:sp>
      <p:sp>
        <p:nvSpPr>
          <p:cNvPr id="4" name="TextBox 3"/>
          <p:cNvSpPr txBox="1"/>
          <p:nvPr/>
        </p:nvSpPr>
        <p:spPr>
          <a:xfrm>
            <a:off x="160256" y="1187777"/>
            <a:ext cx="11736371" cy="4401205"/>
          </a:xfrm>
          <a:prstGeom prst="rect">
            <a:avLst/>
          </a:prstGeom>
          <a:noFill/>
        </p:spPr>
        <p:txBody>
          <a:bodyPr wrap="square" rtlCol="0">
            <a:spAutoFit/>
          </a:bodyPr>
          <a:lstStyle/>
          <a:p>
            <a:r>
              <a:rPr lang="en-US" sz="2000" b="1" dirty="0">
                <a:solidFill>
                  <a:schemeClr val="accent6">
                    <a:lumMod val="50000"/>
                  </a:schemeClr>
                </a:solidFill>
                <a:latin typeface="Times New Roman" panose="02020603050405020304" pitchFamily="18" charset="0"/>
                <a:cs typeface="Times New Roman" panose="02020603050405020304" pitchFamily="18" charset="0"/>
              </a:rPr>
              <a:t>Supervisor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Process:</a:t>
            </a:r>
          </a:p>
          <a:p>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You </a:t>
            </a:r>
            <a:r>
              <a:rPr lang="en-US" sz="2000" dirty="0">
                <a:solidFill>
                  <a:schemeClr val="accent6">
                    <a:lumMod val="50000"/>
                  </a:schemeClr>
                </a:solidFill>
                <a:latin typeface="Times New Roman" panose="02020603050405020304" pitchFamily="18" charset="0"/>
                <a:cs typeface="Times New Roman" panose="02020603050405020304" pitchFamily="18" charset="0"/>
              </a:rPr>
              <a:t>should receive an email from ECOMP alerting you to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action</a:t>
            </a:r>
          </a:p>
          <a:p>
            <a:pPr marL="342900" indent="-342900">
              <a:buFont typeface="Wingdings" panose="05000000000000000000" pitchFamily="2" charset="2"/>
              <a:buChar char="Ø"/>
            </a:pP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Click </a:t>
            </a:r>
            <a:r>
              <a:rPr lang="en-US" sz="2000" dirty="0">
                <a:solidFill>
                  <a:schemeClr val="accent6">
                    <a:lumMod val="50000"/>
                  </a:schemeClr>
                </a:solidFill>
                <a:latin typeface="Times New Roman" panose="02020603050405020304" pitchFamily="18" charset="0"/>
                <a:cs typeface="Times New Roman" panose="02020603050405020304" pitchFamily="18" charset="0"/>
              </a:rPr>
              <a:t>on the link in the email to take you to the claim in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ECOMP</a:t>
            </a:r>
          </a:p>
          <a:p>
            <a:pPr marL="342900" indent="-342900">
              <a:buFont typeface="Wingdings" panose="05000000000000000000" pitchFamily="2" charset="2"/>
              <a:buChar char="Ø"/>
            </a:pPr>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If </a:t>
            </a:r>
            <a:r>
              <a:rPr lang="en-US" sz="2000" dirty="0">
                <a:solidFill>
                  <a:schemeClr val="accent6">
                    <a:lumMod val="50000"/>
                  </a:schemeClr>
                </a:solidFill>
                <a:latin typeface="Times New Roman" panose="02020603050405020304" pitchFamily="18" charset="0"/>
                <a:cs typeface="Times New Roman" panose="02020603050405020304" pitchFamily="18" charset="0"/>
              </a:rPr>
              <a:t>you are not the correct supervisor, click “No, I cannot review this form</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and </a:t>
            </a:r>
            <a:r>
              <a:rPr lang="en-US" sz="2000" dirty="0">
                <a:solidFill>
                  <a:schemeClr val="accent6">
                    <a:lumMod val="50000"/>
                  </a:schemeClr>
                </a:solidFill>
                <a:latin typeface="Times New Roman" panose="02020603050405020304" pitchFamily="18" charset="0"/>
                <a:cs typeface="Times New Roman" panose="02020603050405020304" pitchFamily="18" charset="0"/>
              </a:rPr>
              <a:t>select the appropriate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reason.</a:t>
            </a:r>
          </a:p>
          <a:p>
            <a:pPr marL="342900" indent="-342900">
              <a:buFont typeface="Wingdings" panose="05000000000000000000" pitchFamily="2" charset="2"/>
              <a:buChar char="Ø"/>
            </a:pPr>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Review </a:t>
            </a:r>
            <a:r>
              <a:rPr lang="en-US" sz="2000" dirty="0">
                <a:solidFill>
                  <a:schemeClr val="accent6">
                    <a:lumMod val="50000"/>
                  </a:schemeClr>
                </a:solidFill>
                <a:latin typeface="Times New Roman" panose="02020603050405020304" pitchFamily="18" charset="0"/>
                <a:cs typeface="Times New Roman" panose="02020603050405020304" pitchFamily="18" charset="0"/>
              </a:rPr>
              <a:t>the forms and add any additional information.  File form once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complete.</a:t>
            </a:r>
          </a:p>
          <a:p>
            <a:pPr marL="342900" indent="-342900">
              <a:buFont typeface="Wingdings" panose="05000000000000000000" pitchFamily="2" charset="2"/>
              <a:buChar char="Ø"/>
            </a:pPr>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If </a:t>
            </a:r>
            <a:r>
              <a:rPr lang="en-US" sz="2000" dirty="0">
                <a:solidFill>
                  <a:schemeClr val="accent6">
                    <a:lumMod val="50000"/>
                  </a:schemeClr>
                </a:solidFill>
                <a:latin typeface="Times New Roman" panose="02020603050405020304" pitchFamily="18" charset="0"/>
                <a:cs typeface="Times New Roman" panose="02020603050405020304" pitchFamily="18" charset="0"/>
              </a:rPr>
              <a:t>employee needs to make changes, select “Request Resubmission”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and select </a:t>
            </a:r>
            <a:r>
              <a:rPr lang="en-US" sz="2000" dirty="0">
                <a:solidFill>
                  <a:schemeClr val="accent6">
                    <a:lumMod val="50000"/>
                  </a:schemeClr>
                </a:solidFill>
                <a:latin typeface="Times New Roman" panose="02020603050405020304" pitchFamily="18" charset="0"/>
                <a:cs typeface="Times New Roman" panose="02020603050405020304" pitchFamily="18" charset="0"/>
              </a:rPr>
              <a:t>“Return of form requested by employee</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Sign </a:t>
            </a:r>
            <a:r>
              <a:rPr lang="en-US" sz="2000" dirty="0">
                <a:solidFill>
                  <a:schemeClr val="accent6">
                    <a:lumMod val="50000"/>
                  </a:schemeClr>
                </a:solidFill>
                <a:latin typeface="Times New Roman" panose="02020603050405020304" pitchFamily="18" charset="0"/>
                <a:cs typeface="Times New Roman" panose="02020603050405020304" pitchFamily="18" charset="0"/>
              </a:rPr>
              <a:t>and Forward</a:t>
            </a:r>
          </a:p>
        </p:txBody>
      </p:sp>
    </p:spTree>
    <p:extLst>
      <p:ext uri="{BB962C8B-B14F-4D97-AF65-F5344CB8AC3E}">
        <p14:creationId xmlns:p14="http://schemas.microsoft.com/office/powerpoint/2010/main" val="235498803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Union Officials </a:t>
            </a:r>
          </a:p>
        </p:txBody>
      </p:sp>
      <p:sp>
        <p:nvSpPr>
          <p:cNvPr id="4" name="TextBox 3"/>
          <p:cNvSpPr txBox="1"/>
          <p:nvPr/>
        </p:nvSpPr>
        <p:spPr>
          <a:xfrm>
            <a:off x="79514" y="1114459"/>
            <a:ext cx="11986590" cy="1138773"/>
          </a:xfrm>
          <a:prstGeom prst="rect">
            <a:avLst/>
          </a:prstGeom>
          <a:noFill/>
        </p:spPr>
        <p:txBody>
          <a:bodyPr wrap="square" lIns="91440" tIns="45720" rIns="91440" bIns="45720" rtlCol="0" anchor="t">
            <a:spAutoFit/>
          </a:bodyPr>
          <a:lstStyle/>
          <a:p>
            <a:pPr algn="ctr"/>
            <a:r>
              <a:rPr lang="en-US" sz="2000" dirty="0">
                <a:solidFill>
                  <a:schemeClr val="accent6">
                    <a:lumMod val="50000"/>
                  </a:schemeClr>
                </a:solidFill>
                <a:latin typeface="Times New Roman" panose="02020603050405020304" pitchFamily="18" charset="0"/>
                <a:cs typeface="Times New Roman" panose="02020603050405020304" pitchFamily="18" charset="0"/>
              </a:rPr>
              <a:t>OFFICIALS AND STEWARDS OF AMERICAN FEDERATION OF GOVERNMENT EMPLOYEES (AFGE)    LOCAL 2066</a:t>
            </a:r>
          </a:p>
          <a:p>
            <a:pPr algn="ctr"/>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800" dirty="0" smtClean="0">
                <a:solidFill>
                  <a:schemeClr val="accent6">
                    <a:lumMod val="50000"/>
                  </a:schemeClr>
                </a:solidFill>
                <a:latin typeface="Times New Roman"/>
                <a:cs typeface="Times New Roman"/>
              </a:rPr>
              <a:t>                                                                                                                                     </a:t>
            </a:r>
            <a:r>
              <a:rPr lang="en-US" sz="2000" dirty="0">
                <a:solidFill>
                  <a:schemeClr val="accent2"/>
                </a:solidFill>
                <a:latin typeface="Times New Roman"/>
                <a:cs typeface="Times New Roman"/>
              </a:rPr>
              <a:t>                                                                                                                         </a:t>
            </a:r>
            <a:endParaRPr lang="en-US" sz="2000" dirty="0">
              <a:solidFill>
                <a:schemeClr val="accent2"/>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033670" y="2098312"/>
            <a:ext cx="3886200" cy="2677656"/>
          </a:xfrm>
          <a:prstGeom prst="rect">
            <a:avLst/>
          </a:prstGeom>
          <a:noFill/>
        </p:spPr>
        <p:txBody>
          <a:bodyPr wrap="square" rtlCol="0">
            <a:spAutoFit/>
          </a:bodyPr>
          <a:lstStyle/>
          <a:p>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Acting Chief Steward:</a:t>
            </a:r>
          </a:p>
          <a:p>
            <a:endParaRPr lang="en-US" sz="800" dirty="0">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Mrs. Shawna </a:t>
            </a:r>
            <a:r>
              <a:rPr lang="en-US" sz="2000" dirty="0" err="1" smtClean="0">
                <a:solidFill>
                  <a:schemeClr val="accent6">
                    <a:lumMod val="50000"/>
                  </a:schemeClr>
                </a:solidFill>
                <a:latin typeface="Times New Roman" panose="02020603050405020304" pitchFamily="18" charset="0"/>
                <a:cs typeface="Times New Roman" panose="02020603050405020304" pitchFamily="18" charset="0"/>
              </a:rPr>
              <a:t>Budde</a:t>
            </a:r>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Cell: (501) 515-3346</a:t>
            </a: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Fax: (405) 677-8481</a:t>
            </a: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Email: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hlinkClick r:id="rId2"/>
              </a:rPr>
              <a:t>siu_alumni_03@yahoo.com</a:t>
            </a:r>
            <a:endParaRPr lang="en-US" sz="2000"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Mailing address:</a:t>
            </a: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1100 Cannon Drive</a:t>
            </a: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LRAFB, AR 72099</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788427" y="2098312"/>
            <a:ext cx="3664978" cy="1754326"/>
          </a:xfrm>
          <a:prstGeom prst="rect">
            <a:avLst/>
          </a:prstGeom>
          <a:noFill/>
        </p:spPr>
        <p:txBody>
          <a:bodyPr wrap="none" rtlCol="0">
            <a:spAutoFit/>
          </a:bodyPr>
          <a:lstStyle/>
          <a:p>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National Representative: </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Mr. Kevin Davenport</a:t>
            </a: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Cell: (405) 618-1102</a:t>
            </a: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Fax: (405) 677-8481</a:t>
            </a:r>
          </a:p>
          <a:p>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Email: kevin.davenport@afge.org</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788427" y="4313583"/>
            <a:ext cx="3212739" cy="1508105"/>
          </a:xfrm>
          <a:prstGeom prst="rect">
            <a:avLst/>
          </a:prstGeom>
          <a:noFill/>
        </p:spPr>
        <p:txBody>
          <a:bodyPr wrap="none" rtlCol="0">
            <a:spAutoFit/>
          </a:bodyPr>
          <a:lstStyle/>
          <a:p>
            <a:r>
              <a:rPr lang="en-US" sz="2000" b="1" dirty="0">
                <a:solidFill>
                  <a:schemeClr val="accent6">
                    <a:lumMod val="50000"/>
                  </a:schemeClr>
                </a:solidFill>
                <a:latin typeface="Times New Roman" panose="02020603050405020304" pitchFamily="18" charset="0"/>
                <a:cs typeface="Times New Roman" panose="02020603050405020304" pitchFamily="18" charset="0"/>
              </a:rPr>
              <a:t>Forward all official mail to:</a:t>
            </a:r>
          </a:p>
          <a:p>
            <a:endParaRPr lang="en-US" dirty="0">
              <a:solidFill>
                <a:schemeClr val="accent6">
                  <a:lumMod val="50000"/>
                </a:schemeClr>
              </a:solidFill>
              <a:latin typeface="Times New Roman" panose="02020603050405020304" pitchFamily="18" charset="0"/>
              <a:cs typeface="Times New Roman" panose="02020603050405020304" pitchFamily="18" charset="0"/>
            </a:endParaRPr>
          </a:p>
          <a:p>
            <a:r>
              <a:rPr lang="en-US" dirty="0">
                <a:solidFill>
                  <a:schemeClr val="accent6">
                    <a:lumMod val="50000"/>
                  </a:schemeClr>
                </a:solidFill>
                <a:latin typeface="Times New Roman" panose="02020603050405020304" pitchFamily="18" charset="0"/>
                <a:cs typeface="Times New Roman" panose="02020603050405020304" pitchFamily="18" charset="0"/>
              </a:rPr>
              <a:t>AFGE 9th District</a:t>
            </a:r>
          </a:p>
          <a:p>
            <a:r>
              <a:rPr lang="en-US" dirty="0">
                <a:solidFill>
                  <a:schemeClr val="accent6">
                    <a:lumMod val="50000"/>
                  </a:schemeClr>
                </a:solidFill>
                <a:latin typeface="Times New Roman" panose="02020603050405020304" pitchFamily="18" charset="0"/>
                <a:cs typeface="Times New Roman" panose="02020603050405020304" pitchFamily="18" charset="0"/>
              </a:rPr>
              <a:t>1225 Sovereign Row, Suite 105</a:t>
            </a:r>
          </a:p>
          <a:p>
            <a:r>
              <a:rPr lang="en-US" dirty="0">
                <a:solidFill>
                  <a:schemeClr val="accent6">
                    <a:lumMod val="50000"/>
                  </a:schemeClr>
                </a:solidFill>
                <a:latin typeface="Times New Roman" panose="02020603050405020304" pitchFamily="18" charset="0"/>
                <a:cs typeface="Times New Roman" panose="02020603050405020304" pitchFamily="18" charset="0"/>
              </a:rPr>
              <a:t>Oklahoma City, OK 73108 </a:t>
            </a:r>
          </a:p>
        </p:txBody>
      </p:sp>
    </p:spTree>
    <p:extLst>
      <p:ext uri="{BB962C8B-B14F-4D97-AF65-F5344CB8AC3E}">
        <p14:creationId xmlns:p14="http://schemas.microsoft.com/office/powerpoint/2010/main" val="11741224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Oath of Office</a:t>
            </a:r>
          </a:p>
        </p:txBody>
      </p:sp>
      <p:sp>
        <p:nvSpPr>
          <p:cNvPr id="4" name="Rectangle 3"/>
          <p:cNvSpPr/>
          <p:nvPr/>
        </p:nvSpPr>
        <p:spPr>
          <a:xfrm>
            <a:off x="131975" y="1263490"/>
            <a:ext cx="11868347" cy="5016758"/>
          </a:xfrm>
          <a:prstGeom prst="rect">
            <a:avLst/>
          </a:prstGeom>
        </p:spPr>
        <p:txBody>
          <a:bodyPr wrap="square">
            <a:spAutoFit/>
          </a:bodyPr>
          <a:lstStyle/>
          <a:p>
            <a:r>
              <a:rPr lang="en-US" sz="4000" dirty="0">
                <a:solidFill>
                  <a:schemeClr val="accent6">
                    <a:lumMod val="50000"/>
                  </a:schemeClr>
                </a:solidFill>
                <a:latin typeface="Times New Roman" panose="02020603050405020304" pitchFamily="18" charset="0"/>
                <a:cs typeface="Times New Roman" panose="02020603050405020304" pitchFamily="18" charset="0"/>
              </a:rPr>
              <a:t>I______________, do solemnly swear (or affirm) that I will support and defend the Constitution of the United States against all enemies, foreign and domestic; that I will bear true faith and allegiance to the same; that I take this obligation freely, without any mental reservation and purpose of evasion; and that I will well and faithfully discharge the duties of the office on which I am about to enter.  So help me God.</a:t>
            </a:r>
          </a:p>
        </p:txBody>
      </p:sp>
    </p:spTree>
    <p:extLst>
      <p:ext uri="{BB962C8B-B14F-4D97-AF65-F5344CB8AC3E}">
        <p14:creationId xmlns:p14="http://schemas.microsoft.com/office/powerpoint/2010/main" val="70719607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9486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Mask Guidelines for Little Rock Air Force Base</a:t>
            </a:r>
          </a:p>
        </p:txBody>
      </p:sp>
      <p:sp>
        <p:nvSpPr>
          <p:cNvPr id="4" name="TextBox 3"/>
          <p:cNvSpPr txBox="1"/>
          <p:nvPr/>
        </p:nvSpPr>
        <p:spPr>
          <a:xfrm>
            <a:off x="177799" y="1144417"/>
            <a:ext cx="11836400" cy="4893647"/>
          </a:xfrm>
          <a:prstGeom prst="rect">
            <a:avLst/>
          </a:prstGeom>
          <a:noFill/>
        </p:spPr>
        <p:txBody>
          <a:bodyPr wrap="square" rtlCol="0">
            <a:spAutoFit/>
          </a:bodyPr>
          <a:lstStyle/>
          <a:p>
            <a:pPr algn="ctr"/>
            <a:r>
              <a:rPr lang="en-US" sz="1600" dirty="0">
                <a:solidFill>
                  <a:schemeClr val="accent2">
                    <a:lumMod val="75000"/>
                  </a:schemeClr>
                </a:solidFill>
                <a:latin typeface="Times New Roman" panose="02020603050405020304" pitchFamily="18" charset="0"/>
                <a:cs typeface="Times New Roman" panose="02020603050405020304" pitchFamily="18" charset="0"/>
              </a:rPr>
              <a:t>As of </a:t>
            </a:r>
            <a:r>
              <a:rPr lang="en-US" sz="1600" b="1" dirty="0">
                <a:solidFill>
                  <a:schemeClr val="accent2">
                    <a:lumMod val="75000"/>
                  </a:schemeClr>
                </a:solidFill>
                <a:latin typeface="Times New Roman" panose="02020603050405020304" pitchFamily="18" charset="0"/>
                <a:cs typeface="Times New Roman" panose="02020603050405020304" pitchFamily="18" charset="0"/>
              </a:rPr>
              <a:t>23 May 2022</a:t>
            </a:r>
            <a:r>
              <a:rPr lang="en-US" sz="1600" dirty="0">
                <a:solidFill>
                  <a:schemeClr val="accent2">
                    <a:lumMod val="75000"/>
                  </a:schemeClr>
                </a:solidFill>
                <a:latin typeface="Times New Roman" panose="02020603050405020304" pitchFamily="18" charset="0"/>
                <a:cs typeface="Times New Roman" panose="02020603050405020304" pitchFamily="18" charset="0"/>
              </a:rPr>
              <a:t>, Little Rock AFB is in Health Protection Condition (HPCON) </a:t>
            </a:r>
            <a:r>
              <a:rPr lang="en-US" sz="1600" b="1" dirty="0" smtClean="0">
                <a:solidFill>
                  <a:schemeClr val="accent2">
                    <a:lumMod val="75000"/>
                  </a:schemeClr>
                </a:solidFill>
                <a:latin typeface="Times New Roman" panose="02020603050405020304" pitchFamily="18" charset="0"/>
                <a:cs typeface="Times New Roman" panose="02020603050405020304" pitchFamily="18" charset="0"/>
              </a:rPr>
              <a:t>BRAVO</a:t>
            </a:r>
            <a:endParaRPr lang="en-US" sz="1600" b="1" dirty="0">
              <a:solidFill>
                <a:schemeClr val="accent2">
                  <a:lumMod val="75000"/>
                </a:schemeClr>
              </a:solidFill>
              <a:latin typeface="Times New Roman" panose="02020603050405020304" pitchFamily="18" charset="0"/>
              <a:cs typeface="Times New Roman" panose="02020603050405020304" pitchFamily="18" charset="0"/>
            </a:endParaRPr>
          </a:p>
          <a:p>
            <a:pPr algn="ctr"/>
            <a:endParaRPr lang="en-US" sz="1600" b="1" dirty="0">
              <a:solidFill>
                <a:schemeClr val="accent2"/>
              </a:solidFill>
              <a:latin typeface="Times New Roman" panose="02020603050405020304" pitchFamily="18" charset="0"/>
              <a:cs typeface="Times New Roman" panose="02020603050405020304" pitchFamily="18" charset="0"/>
            </a:endParaRPr>
          </a:p>
          <a:p>
            <a:r>
              <a:rPr lang="en-US" sz="1600" dirty="0">
                <a:solidFill>
                  <a:schemeClr val="accent6">
                    <a:lumMod val="50000"/>
                  </a:schemeClr>
                </a:solidFill>
                <a:latin typeface="Times New Roman" panose="02020603050405020304" pitchFamily="18" charset="0"/>
                <a:cs typeface="Times New Roman" panose="02020603050405020304" pitchFamily="18" charset="0"/>
              </a:rPr>
              <a:t>In accordance with updated DoD guidance dated 1 March 22, beginning immediately, CDC COVID-19 Community Levels will apply to all Department of Defense installations and other facilities owned, leased, or otherwise controlled by </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DoD:</a:t>
            </a:r>
            <a:endParaRPr lang="en-US" sz="1600" dirty="0">
              <a:solidFill>
                <a:schemeClr val="accent6">
                  <a:lumMod val="50000"/>
                </a:schemeClr>
              </a:solidFill>
              <a:latin typeface="Times New Roman" panose="02020603050405020304" pitchFamily="18" charset="0"/>
              <a:cs typeface="Times New Roman" panose="02020603050405020304" pitchFamily="18" charset="0"/>
            </a:endParaRPr>
          </a:p>
          <a:p>
            <a:endParaRPr lang="en-US" sz="800" dirty="0" smtClean="0">
              <a:solidFill>
                <a:schemeClr val="accent6">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accent6">
                    <a:lumMod val="50000"/>
                  </a:schemeClr>
                </a:solidFill>
                <a:latin typeface="Times New Roman" panose="02020603050405020304" pitchFamily="18" charset="0"/>
                <a:cs typeface="Times New Roman" panose="02020603050405020304" pitchFamily="18" charset="0"/>
              </a:rPr>
              <a:t>Individuals may choose to wear a mask regardless of the COVID-19 Community Level</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600" dirty="0">
                <a:solidFill>
                  <a:schemeClr val="accent6">
                    <a:lumMod val="50000"/>
                  </a:schemeClr>
                </a:solidFill>
                <a:latin typeface="Times New Roman" panose="02020603050405020304" pitchFamily="18" charset="0"/>
                <a:cs typeface="Times New Roman" panose="02020603050405020304" pitchFamily="18" charset="0"/>
              </a:rPr>
              <a:t>The Child Development Centers and School Age Care programs no longer require mask wear, it is optional</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a:t>
            </a:r>
          </a:p>
          <a:p>
            <a:endParaRPr lang="en-US" sz="800"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As </a:t>
            </a:r>
            <a:r>
              <a:rPr lang="en-US" sz="1600" dirty="0">
                <a:solidFill>
                  <a:schemeClr val="accent6">
                    <a:lumMod val="50000"/>
                  </a:schemeClr>
                </a:solidFill>
                <a:latin typeface="Times New Roman" panose="02020603050405020304" pitchFamily="18" charset="0"/>
                <a:cs typeface="Times New Roman" panose="02020603050405020304" pitchFamily="18" charset="0"/>
              </a:rPr>
              <a:t>of 28 April 2022, Pulaski County's CDC COVID-19 Community Level is </a:t>
            </a:r>
            <a:r>
              <a:rPr lang="en-US" sz="1600" b="1" u="sng" dirty="0" smtClean="0">
                <a:solidFill>
                  <a:schemeClr val="accent6">
                    <a:lumMod val="50000"/>
                  </a:schemeClr>
                </a:solidFill>
                <a:latin typeface="Times New Roman" panose="02020603050405020304" pitchFamily="18" charset="0"/>
                <a:cs typeface="Times New Roman" panose="02020603050405020304" pitchFamily="18" charset="0"/>
              </a:rPr>
              <a:t>MEDIUM</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1600" dirty="0">
                <a:solidFill>
                  <a:schemeClr val="accent6">
                    <a:lumMod val="50000"/>
                  </a:schemeClr>
                </a:solidFill>
                <a:latin typeface="Times New Roman" panose="02020603050405020304" pitchFamily="18" charset="0"/>
                <a:cs typeface="Times New Roman" panose="02020603050405020304" pitchFamily="18" charset="0"/>
              </a:rPr>
              <a:t>meaning that indoor mask-wearing is </a:t>
            </a:r>
            <a:r>
              <a:rPr lang="en-US" sz="1600" b="1" u="sng" dirty="0">
                <a:solidFill>
                  <a:schemeClr val="accent6">
                    <a:lumMod val="50000"/>
                  </a:schemeClr>
                </a:solidFill>
                <a:latin typeface="Times New Roman" panose="02020603050405020304" pitchFamily="18" charset="0"/>
                <a:cs typeface="Times New Roman" panose="02020603050405020304" pitchFamily="18" charset="0"/>
              </a:rPr>
              <a:t>not</a:t>
            </a:r>
            <a:r>
              <a:rPr 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sz="1600" b="1" u="sng" dirty="0">
                <a:solidFill>
                  <a:schemeClr val="accent6">
                    <a:lumMod val="50000"/>
                  </a:schemeClr>
                </a:solidFill>
                <a:latin typeface="Times New Roman" panose="02020603050405020304" pitchFamily="18" charset="0"/>
                <a:cs typeface="Times New Roman" panose="02020603050405020304" pitchFamily="18" charset="0"/>
              </a:rPr>
              <a:t>required</a:t>
            </a:r>
            <a:r>
              <a:rPr lang="en-US" sz="1600" dirty="0">
                <a:solidFill>
                  <a:schemeClr val="accent6">
                    <a:lumMod val="50000"/>
                  </a:schemeClr>
                </a:solidFill>
                <a:latin typeface="Times New Roman" panose="02020603050405020304" pitchFamily="18" charset="0"/>
                <a:cs typeface="Times New Roman" panose="02020603050405020304" pitchFamily="18" charset="0"/>
              </a:rPr>
              <a:t> for all Service members, DoD civilian employees, onsite DoD contractor personnel (collectively, "DoD personnel"), and visitors, on Little Rock Air Force Base. </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accent6">
                    <a:lumMod val="50000"/>
                  </a:schemeClr>
                </a:solidFill>
                <a:latin typeface="Times New Roman" panose="02020603050405020304" pitchFamily="18" charset="0"/>
                <a:cs typeface="Times New Roman" panose="02020603050405020304" pitchFamily="18" charset="0"/>
              </a:rPr>
              <a:t>Masks are still required within the </a:t>
            </a:r>
            <a:r>
              <a:rPr lang="en-US" sz="1600" b="1" dirty="0">
                <a:solidFill>
                  <a:schemeClr val="accent6">
                    <a:lumMod val="50000"/>
                  </a:schemeClr>
                </a:solidFill>
                <a:latin typeface="Times New Roman" panose="02020603050405020304" pitchFamily="18" charset="0"/>
                <a:cs typeface="Times New Roman" panose="02020603050405020304" pitchFamily="18" charset="0"/>
              </a:rPr>
              <a:t>19th Medical Group</a:t>
            </a:r>
            <a:r>
              <a:rPr lang="en-US" sz="1600" dirty="0">
                <a:solidFill>
                  <a:schemeClr val="accent6">
                    <a:lumMod val="50000"/>
                  </a:schemeClr>
                </a:solidFill>
                <a:latin typeface="Times New Roman" panose="02020603050405020304" pitchFamily="18" charset="0"/>
                <a:cs typeface="Times New Roman" panose="02020603050405020304" pitchFamily="18" charset="0"/>
              </a:rPr>
              <a:t>. </a:t>
            </a:r>
            <a:endParaRPr lang="en-US" sz="1600"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1600" dirty="0">
                <a:solidFill>
                  <a:schemeClr val="accent6">
                    <a:lumMod val="50000"/>
                  </a:schemeClr>
                </a:solidFill>
                <a:latin typeface="Times New Roman" panose="02020603050405020304" pitchFamily="18" charset="0"/>
                <a:cs typeface="Times New Roman" panose="02020603050405020304" pitchFamily="18" charset="0"/>
              </a:rPr>
              <a:t>Unit Commanders may impose additional restrictions, as necessary, to protect their force and mission. </a:t>
            </a:r>
          </a:p>
          <a:p>
            <a:endParaRPr lang="en-US" sz="800" dirty="0">
              <a:solidFill>
                <a:schemeClr val="accent2"/>
              </a:solidFill>
              <a:latin typeface="Times New Roman" panose="02020603050405020304" pitchFamily="18" charset="0"/>
              <a:cs typeface="Times New Roman" panose="02020603050405020304" pitchFamily="18" charset="0"/>
            </a:endParaRPr>
          </a:p>
          <a:p>
            <a:r>
              <a:rPr lang="en-US" sz="1600" dirty="0" smtClean="0">
                <a:solidFill>
                  <a:schemeClr val="accent2">
                    <a:lumMod val="75000"/>
                  </a:schemeClr>
                </a:solidFill>
                <a:latin typeface="Times New Roman" panose="02020603050405020304" pitchFamily="18" charset="0"/>
                <a:cs typeface="Times New Roman" panose="02020603050405020304" pitchFamily="18" charset="0"/>
              </a:rPr>
              <a:t>For </a:t>
            </a:r>
            <a:r>
              <a:rPr lang="en-US" sz="1600" dirty="0">
                <a:solidFill>
                  <a:schemeClr val="accent2">
                    <a:lumMod val="75000"/>
                  </a:schemeClr>
                </a:solidFill>
                <a:latin typeface="Times New Roman" panose="02020603050405020304" pitchFamily="18" charset="0"/>
                <a:cs typeface="Times New Roman" panose="02020603050405020304" pitchFamily="18" charset="0"/>
              </a:rPr>
              <a:t>the latest updates and testing </a:t>
            </a:r>
            <a:r>
              <a:rPr lang="en-US" sz="1600" dirty="0" smtClean="0">
                <a:solidFill>
                  <a:schemeClr val="accent2">
                    <a:lumMod val="75000"/>
                  </a:schemeClr>
                </a:solidFill>
                <a:latin typeface="Times New Roman" panose="02020603050405020304" pitchFamily="18" charset="0"/>
                <a:cs typeface="Times New Roman" panose="02020603050405020304" pitchFamily="18" charset="0"/>
              </a:rPr>
              <a:t>information, please visit:</a:t>
            </a:r>
            <a:endParaRPr lang="en-US" sz="1600" dirty="0">
              <a:solidFill>
                <a:schemeClr val="accent2">
                  <a:lumMod val="75000"/>
                </a:schemeClr>
              </a:solidFill>
              <a:latin typeface="Times New Roman" panose="02020603050405020304" pitchFamily="18" charset="0"/>
              <a:cs typeface="Times New Roman" panose="02020603050405020304" pitchFamily="18" charset="0"/>
            </a:endParaRPr>
          </a:p>
          <a:p>
            <a:endParaRPr lang="en-US" sz="800" dirty="0">
              <a:solidFill>
                <a:schemeClr val="accent2"/>
              </a:solidFill>
              <a:latin typeface="Times New Roman" panose="02020603050405020304" pitchFamily="18" charset="0"/>
              <a:cs typeface="Times New Roman" panose="02020603050405020304" pitchFamily="18" charset="0"/>
              <a:hlinkClick r:id="rId3"/>
            </a:endParaRPr>
          </a:p>
          <a:p>
            <a:r>
              <a:rPr lang="en-US" sz="1600" dirty="0" smtClean="0">
                <a:solidFill>
                  <a:schemeClr val="accent6">
                    <a:lumMod val="50000"/>
                  </a:schemeClr>
                </a:solidFill>
                <a:latin typeface="Times New Roman" panose="02020603050405020304" pitchFamily="18" charset="0"/>
                <a:cs typeface="Times New Roman" panose="02020603050405020304" pitchFamily="18" charset="0"/>
                <a:hlinkClick r:id="rId4"/>
              </a:rPr>
              <a:t>https</a:t>
            </a:r>
            <a:r>
              <a:rPr lang="en-US" sz="1600" dirty="0">
                <a:solidFill>
                  <a:schemeClr val="accent6">
                    <a:lumMod val="50000"/>
                  </a:schemeClr>
                </a:solidFill>
                <a:latin typeface="Times New Roman" panose="02020603050405020304" pitchFamily="18" charset="0"/>
                <a:cs typeface="Times New Roman" panose="02020603050405020304" pitchFamily="18" charset="0"/>
                <a:hlinkClick r:id="rId4"/>
              </a:rPr>
              <a:t>://</a:t>
            </a:r>
            <a:r>
              <a:rPr lang="en-US" sz="1600" dirty="0" smtClean="0">
                <a:solidFill>
                  <a:schemeClr val="accent6">
                    <a:lumMod val="50000"/>
                  </a:schemeClr>
                </a:solidFill>
                <a:latin typeface="Times New Roman" panose="02020603050405020304" pitchFamily="18" charset="0"/>
                <a:cs typeface="Times New Roman" panose="02020603050405020304" pitchFamily="18" charset="0"/>
                <a:hlinkClick r:id="rId4"/>
              </a:rPr>
              <a:t>www.littlerock.af.mil/Coronavirus</a:t>
            </a:r>
            <a:endParaRPr lang="en-US" sz="1600"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US" sz="1600" dirty="0" smtClean="0">
                <a:solidFill>
                  <a:schemeClr val="accent6">
                    <a:lumMod val="50000"/>
                  </a:schemeClr>
                </a:solidFill>
                <a:latin typeface="Times New Roman" panose="02020603050405020304" pitchFamily="18" charset="0"/>
                <a:cs typeface="Times New Roman" panose="02020603050405020304" pitchFamily="18" charset="0"/>
                <a:hlinkClick r:id="rId5"/>
              </a:rPr>
              <a:t>https</a:t>
            </a:r>
            <a:r>
              <a:rPr lang="en-US" sz="1600" dirty="0">
                <a:solidFill>
                  <a:schemeClr val="accent6">
                    <a:lumMod val="50000"/>
                  </a:schemeClr>
                </a:solidFill>
                <a:latin typeface="Times New Roman" panose="02020603050405020304" pitchFamily="18" charset="0"/>
                <a:cs typeface="Times New Roman" panose="02020603050405020304" pitchFamily="18" charset="0"/>
                <a:hlinkClick r:id="rId5"/>
              </a:rPr>
              <a:t>://</a:t>
            </a:r>
            <a:r>
              <a:rPr lang="en-US" sz="1600" dirty="0" smtClean="0">
                <a:solidFill>
                  <a:schemeClr val="accent6">
                    <a:lumMod val="50000"/>
                  </a:schemeClr>
                </a:solidFill>
                <a:latin typeface="Times New Roman" panose="02020603050405020304" pitchFamily="18" charset="0"/>
                <a:cs typeface="Times New Roman" panose="02020603050405020304" pitchFamily="18" charset="0"/>
                <a:hlinkClick r:id="rId5"/>
              </a:rPr>
              <a:t>www.facebook.com/LittleRockAirForce</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a:p>
            <a:endParaRPr lang="en-US" sz="800" dirty="0" smtClean="0">
              <a:solidFill>
                <a:schemeClr val="accent2"/>
              </a:solidFill>
              <a:latin typeface="Times New Roman" panose="02020603050405020304" pitchFamily="18" charset="0"/>
              <a:cs typeface="Times New Roman" panose="02020603050405020304" pitchFamily="18" charset="0"/>
            </a:endParaRPr>
          </a:p>
          <a:p>
            <a:r>
              <a:rPr lang="en-US" sz="1600" b="1" dirty="0">
                <a:solidFill>
                  <a:schemeClr val="accent2">
                    <a:lumMod val="75000"/>
                  </a:schemeClr>
                </a:solidFill>
                <a:latin typeface="Times New Roman" panose="02020603050405020304" pitchFamily="18" charset="0"/>
                <a:cs typeface="Times New Roman" panose="02020603050405020304" pitchFamily="18" charset="0"/>
              </a:rPr>
              <a:t>Community levels may be found at:</a:t>
            </a:r>
            <a:r>
              <a:rPr lang="en-US" sz="1600" dirty="0">
                <a:solidFill>
                  <a:schemeClr val="accent2"/>
                </a:solidFill>
                <a:latin typeface="Times New Roman" panose="02020603050405020304" pitchFamily="18" charset="0"/>
                <a:cs typeface="Times New Roman" panose="02020603050405020304" pitchFamily="18" charset="0"/>
              </a:rPr>
              <a:t> </a:t>
            </a:r>
            <a:r>
              <a:rPr lang="en-US" sz="1600" dirty="0">
                <a:solidFill>
                  <a:schemeClr val="accent6">
                    <a:lumMod val="50000"/>
                  </a:schemeClr>
                </a:solidFill>
                <a:latin typeface="Times New Roman" panose="02020603050405020304" pitchFamily="18" charset="0"/>
                <a:cs typeface="Times New Roman" panose="02020603050405020304" pitchFamily="18" charset="0"/>
                <a:hlinkClick r:id="rId6"/>
              </a:rPr>
              <a:t>https://</a:t>
            </a:r>
            <a:r>
              <a:rPr lang="en-US" sz="1600" dirty="0" smtClean="0">
                <a:solidFill>
                  <a:schemeClr val="accent6">
                    <a:lumMod val="50000"/>
                  </a:schemeClr>
                </a:solidFill>
                <a:latin typeface="Times New Roman" panose="02020603050405020304" pitchFamily="18" charset="0"/>
                <a:cs typeface="Times New Roman" panose="02020603050405020304" pitchFamily="18" charset="0"/>
                <a:hlinkClick r:id="rId6"/>
              </a:rPr>
              <a:t>www.cdc.gov/coronavirus/2019-ncov/your-health/covid-by-county.html</a:t>
            </a:r>
            <a:r>
              <a:rPr lang="en-US" sz="1600" dirty="0">
                <a:solidFill>
                  <a:schemeClr val="accent6">
                    <a:lumMod val="50000"/>
                  </a:schemeClr>
                </a:solidFill>
                <a:latin typeface="Times New Roman" panose="02020603050405020304" pitchFamily="18" charset="0"/>
                <a:cs typeface="Times New Roman" panose="02020603050405020304" pitchFamily="18" charset="0"/>
              </a:rPr>
              <a:t> </a:t>
            </a:r>
            <a:endParaRPr lang="en-US" sz="1600"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US" sz="1600" b="1" dirty="0">
                <a:solidFill>
                  <a:schemeClr val="accent2">
                    <a:lumMod val="75000"/>
                  </a:schemeClr>
                </a:solidFill>
                <a:latin typeface="Times New Roman" panose="02020603050405020304" pitchFamily="18" charset="0"/>
                <a:cs typeface="Times New Roman" panose="02020603050405020304" pitchFamily="18" charset="0"/>
              </a:rPr>
              <a:t>Definitions </a:t>
            </a:r>
            <a:r>
              <a:rPr lang="en-US" sz="1600" b="1" dirty="0" smtClean="0">
                <a:solidFill>
                  <a:schemeClr val="accent2">
                    <a:lumMod val="75000"/>
                  </a:schemeClr>
                </a:solidFill>
                <a:latin typeface="Times New Roman" panose="02020603050405020304" pitchFamily="18" charset="0"/>
                <a:cs typeface="Times New Roman" panose="02020603050405020304" pitchFamily="18" charset="0"/>
              </a:rPr>
              <a:t>risk </a:t>
            </a:r>
            <a:r>
              <a:rPr lang="en-US" sz="1600" b="1" dirty="0">
                <a:solidFill>
                  <a:schemeClr val="accent2">
                    <a:lumMod val="75000"/>
                  </a:schemeClr>
                </a:solidFill>
                <a:latin typeface="Times New Roman" panose="02020603050405020304" pitchFamily="18" charset="0"/>
                <a:cs typeface="Times New Roman" panose="02020603050405020304" pitchFamily="18" charset="0"/>
              </a:rPr>
              <a:t>may be found at: </a:t>
            </a:r>
            <a:r>
              <a:rPr lang="en-US" sz="1600" dirty="0">
                <a:solidFill>
                  <a:schemeClr val="accent6">
                    <a:lumMod val="50000"/>
                  </a:schemeClr>
                </a:solidFill>
                <a:latin typeface="Times New Roman" panose="02020603050405020304" pitchFamily="18" charset="0"/>
                <a:cs typeface="Times New Roman" panose="02020603050405020304" pitchFamily="18" charset="0"/>
                <a:hlinkClick r:id="rId7"/>
              </a:rPr>
              <a:t>https://</a:t>
            </a:r>
            <a:r>
              <a:rPr lang="en-US" sz="1600" dirty="0" smtClean="0">
                <a:solidFill>
                  <a:schemeClr val="accent6">
                    <a:lumMod val="50000"/>
                  </a:schemeClr>
                </a:solidFill>
                <a:latin typeface="Times New Roman" panose="02020603050405020304" pitchFamily="18" charset="0"/>
                <a:cs typeface="Times New Roman" panose="02020603050405020304" pitchFamily="18" charset="0"/>
                <a:hlinkClick r:id="rId7"/>
              </a:rPr>
              <a:t>www.cdc.gov/coronavirus/2019-ncov/science/community-levels.html</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sz="16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9137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Mask Guidelines for Little Rock Air Force Base</a:t>
            </a:r>
          </a:p>
        </p:txBody>
      </p:sp>
      <p:sp>
        <p:nvSpPr>
          <p:cNvPr id="4" name="TextBox 3"/>
          <p:cNvSpPr txBox="1"/>
          <p:nvPr/>
        </p:nvSpPr>
        <p:spPr>
          <a:xfrm>
            <a:off x="211756" y="1078029"/>
            <a:ext cx="11752446" cy="3293209"/>
          </a:xfrm>
          <a:prstGeom prst="rect">
            <a:avLst/>
          </a:prstGeom>
          <a:noFill/>
        </p:spPr>
        <p:txBody>
          <a:bodyPr wrap="square" rtlCol="0">
            <a:spAutoFit/>
          </a:bodyPr>
          <a:lstStyle/>
          <a:p>
            <a:r>
              <a:rPr lang="en-US" sz="1600" u="sng" dirty="0" smtClean="0">
                <a:latin typeface="Times New Roman" panose="02020603050405020304" pitchFamily="18" charset="0"/>
                <a:cs typeface="Times New Roman" panose="02020603050405020304" pitchFamily="18" charset="0"/>
              </a:rPr>
              <a:t>IF EXPOSED</a:t>
            </a:r>
            <a:r>
              <a:rPr lang="en-US" sz="1600" dirty="0" smtClean="0">
                <a:latin typeface="Times New Roman" panose="02020603050405020304" pitchFamily="18" charset="0"/>
                <a:cs typeface="Times New Roman" panose="02020603050405020304" pitchFamily="18" charset="0"/>
              </a:rPr>
              <a:t>:</a:t>
            </a:r>
          </a:p>
          <a:p>
            <a:endParaRPr lang="en-US" sz="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Wear a high quality mask whenever around others indoors for 10 days.</a:t>
            </a: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No need to quarantine.</a:t>
            </a:r>
          </a:p>
          <a:p>
            <a:endParaRPr lang="en-US" sz="800" dirty="0">
              <a:latin typeface="Times New Roman" panose="02020603050405020304" pitchFamily="18" charset="0"/>
              <a:cs typeface="Times New Roman" panose="02020603050405020304" pitchFamily="18" charset="0"/>
            </a:endParaRPr>
          </a:p>
          <a:p>
            <a:r>
              <a:rPr lang="en-US" sz="1600" u="sng" dirty="0" smtClean="0">
                <a:latin typeface="Times New Roman" panose="02020603050405020304" pitchFamily="18" charset="0"/>
                <a:cs typeface="Times New Roman" panose="02020603050405020304" pitchFamily="18" charset="0"/>
              </a:rPr>
              <a:t>IF YOU TEST POSITIVE</a:t>
            </a:r>
            <a:r>
              <a:rPr lang="en-US" sz="1600" dirty="0" smtClean="0">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Isolate for 5 days.</a:t>
            </a: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No symptoms, or resolving symptoms, wear a high quality mask for an additional 5 days.</a:t>
            </a:r>
          </a:p>
          <a:p>
            <a:endParaRPr lang="en-US" sz="8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Please remember unit commanders may impose additional restrictions, as necessary, to protect their force and mission. Additionally, the 19</a:t>
            </a:r>
            <a:r>
              <a:rPr lang="en-US" sz="1600" baseline="30000" dirty="0" smtClean="0">
                <a:latin typeface="Times New Roman" panose="02020603050405020304" pitchFamily="18" charset="0"/>
                <a:cs typeface="Times New Roman" panose="02020603050405020304" pitchFamily="18" charset="0"/>
              </a:rPr>
              <a:t>th</a:t>
            </a:r>
            <a:r>
              <a:rPr lang="en-US" sz="1600" dirty="0" smtClean="0">
                <a:latin typeface="Times New Roman" panose="02020603050405020304" pitchFamily="18" charset="0"/>
                <a:cs typeface="Times New Roman" panose="02020603050405020304" pitchFamily="18" charset="0"/>
              </a:rPr>
              <a:t> Medical Group and Child Centers may have different protocols in effect. </a:t>
            </a:r>
          </a:p>
          <a:p>
            <a:endParaRPr lang="en-US" sz="800" dirty="0">
              <a:latin typeface="Times New Roman" panose="02020603050405020304" pitchFamily="18" charset="0"/>
              <a:cs typeface="Times New Roman" panose="02020603050405020304" pitchFamily="18" charset="0"/>
            </a:endParaRPr>
          </a:p>
          <a:p>
            <a:r>
              <a:rPr lang="en-US" sz="1600" b="1" dirty="0" smtClean="0">
                <a:latin typeface="Times New Roman" panose="02020603050405020304" pitchFamily="18" charset="0"/>
                <a:cs typeface="Times New Roman" panose="02020603050405020304" pitchFamily="18" charset="0"/>
              </a:rPr>
              <a:t>Visit</a:t>
            </a:r>
            <a:r>
              <a:rPr lang="en-US"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hlinkClick r:id="rId2"/>
              </a:rPr>
              <a:t>https://www.cdc.gov/coronavirus/2019-ncov/you-health/free-mask.html</a:t>
            </a:r>
            <a:r>
              <a:rPr lang="en-US" sz="1600" dirty="0" smtClean="0">
                <a:latin typeface="Times New Roman" panose="02020603050405020304" pitchFamily="18" charset="0"/>
                <a:cs typeface="Times New Roman" panose="02020603050405020304" pitchFamily="18" charset="0"/>
              </a:rPr>
              <a:t> to </a:t>
            </a:r>
            <a:r>
              <a:rPr lang="en-US" sz="1600" dirty="0" smtClean="0">
                <a:latin typeface="Times New Roman" panose="02020603050405020304" pitchFamily="18" charset="0"/>
                <a:cs typeface="Times New Roman" panose="02020603050405020304" pitchFamily="18" charset="0"/>
              </a:rPr>
              <a:t>find a </a:t>
            </a:r>
            <a:r>
              <a:rPr lang="en-US" sz="1600" b="1" i="1" dirty="0" smtClean="0">
                <a:latin typeface="Times New Roman" panose="02020603050405020304" pitchFamily="18" charset="0"/>
                <a:cs typeface="Times New Roman" panose="02020603050405020304" pitchFamily="18" charset="0"/>
              </a:rPr>
              <a:t>free N95 mask</a:t>
            </a:r>
            <a:r>
              <a:rPr lang="en-US" sz="1600" dirty="0" smtClean="0">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COVID-19 vaccines and boosters are available on a walk-in basis at the 19</a:t>
            </a:r>
            <a:r>
              <a:rPr lang="en-US" sz="1600" baseline="30000" dirty="0" smtClean="0">
                <a:latin typeface="Times New Roman" panose="02020603050405020304" pitchFamily="18" charset="0"/>
                <a:cs typeface="Times New Roman" panose="02020603050405020304" pitchFamily="18" charset="0"/>
              </a:rPr>
              <a:t>th</a:t>
            </a:r>
            <a:r>
              <a:rPr lang="en-US" sz="1600" dirty="0" smtClean="0">
                <a:latin typeface="Times New Roman" panose="02020603050405020304" pitchFamily="18" charset="0"/>
                <a:cs typeface="Times New Roman" panose="02020603050405020304" pitchFamily="18" charset="0"/>
              </a:rPr>
              <a:t> Medical Group immunizations clinic (501) 987-2927:</a:t>
            </a:r>
          </a:p>
        </p:txBody>
      </p:sp>
      <p:sp>
        <p:nvSpPr>
          <p:cNvPr id="5" name="TextBox 4"/>
          <p:cNvSpPr txBox="1"/>
          <p:nvPr/>
        </p:nvSpPr>
        <p:spPr>
          <a:xfrm>
            <a:off x="3311092" y="4408810"/>
            <a:ext cx="2675822" cy="1631216"/>
          </a:xfrm>
          <a:prstGeom prst="rect">
            <a:avLst/>
          </a:prstGeom>
          <a:noFill/>
        </p:spPr>
        <p:txBody>
          <a:bodyPr wrap="square" rtlCol="0">
            <a:spAutoFit/>
          </a:bodyPr>
          <a:lstStyle/>
          <a:p>
            <a:r>
              <a:rPr lang="en-US" sz="1200" b="1" dirty="0" err="1">
                <a:latin typeface="Times New Roman" panose="02020603050405020304" pitchFamily="18" charset="0"/>
                <a:cs typeface="Times New Roman" panose="02020603050405020304" pitchFamily="18" charset="0"/>
              </a:rPr>
              <a:t>Moderna</a:t>
            </a:r>
            <a:r>
              <a:rPr lang="en-US" sz="1200" b="1" dirty="0">
                <a:latin typeface="Times New Roman" panose="02020603050405020304" pitchFamily="18" charset="0"/>
                <a:cs typeface="Times New Roman" panose="02020603050405020304" pitchFamily="18" charset="0"/>
              </a:rPr>
              <a:t> Booster</a:t>
            </a:r>
          </a:p>
          <a:p>
            <a:endParaRPr lang="en-US" sz="8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 Immunization Clinic will be administering the </a:t>
            </a:r>
            <a:r>
              <a:rPr lang="en-US" sz="1200" dirty="0" err="1">
                <a:latin typeface="Times New Roman" panose="02020603050405020304" pitchFamily="18" charset="0"/>
                <a:cs typeface="Times New Roman" panose="02020603050405020304" pitchFamily="18" charset="0"/>
              </a:rPr>
              <a:t>Moderna</a:t>
            </a:r>
            <a:r>
              <a:rPr lang="en-US" sz="1200" dirty="0">
                <a:latin typeface="Times New Roman" panose="02020603050405020304" pitchFamily="18" charset="0"/>
                <a:cs typeface="Times New Roman" panose="02020603050405020304" pitchFamily="18" charset="0"/>
              </a:rPr>
              <a:t> booster </a:t>
            </a:r>
            <a:r>
              <a:rPr lang="en-US" sz="1200" dirty="0" smtClean="0">
                <a:latin typeface="Times New Roman" panose="02020603050405020304" pitchFamily="18" charset="0"/>
                <a:cs typeface="Times New Roman" panose="02020603050405020304" pitchFamily="18" charset="0"/>
              </a:rPr>
              <a:t>between the </a:t>
            </a:r>
            <a:r>
              <a:rPr lang="en-US" sz="1200" dirty="0">
                <a:latin typeface="Times New Roman" panose="02020603050405020304" pitchFamily="18" charset="0"/>
                <a:cs typeface="Times New Roman" panose="02020603050405020304" pitchFamily="18" charset="0"/>
              </a:rPr>
              <a:t>hours of 2-4 p.m., every Tuesday and Wednesday. </a:t>
            </a:r>
          </a:p>
          <a:p>
            <a:endParaRPr lang="en-US" sz="8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This immunization is approved for 6mo.-5 y/o and 18 y/o and older.</a:t>
            </a:r>
          </a:p>
        </p:txBody>
      </p:sp>
      <p:sp>
        <p:nvSpPr>
          <p:cNvPr id="6" name="TextBox 5"/>
          <p:cNvSpPr txBox="1"/>
          <p:nvPr/>
        </p:nvSpPr>
        <p:spPr>
          <a:xfrm>
            <a:off x="356135" y="4408810"/>
            <a:ext cx="2723949" cy="1815882"/>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Pfizer Booster </a:t>
            </a:r>
          </a:p>
          <a:p>
            <a:endParaRPr lang="en-US" sz="8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 Immunization Clinic will be administering the Pfizer booster between </a:t>
            </a:r>
            <a:r>
              <a:rPr lang="en-US" sz="1200" dirty="0" smtClean="0">
                <a:latin typeface="Times New Roman" panose="02020603050405020304" pitchFamily="18" charset="0"/>
                <a:cs typeface="Times New Roman" panose="02020603050405020304" pitchFamily="18" charset="0"/>
              </a:rPr>
              <a:t>the hours </a:t>
            </a:r>
            <a:r>
              <a:rPr lang="en-US" sz="1200" dirty="0">
                <a:latin typeface="Times New Roman" panose="02020603050405020304" pitchFamily="18" charset="0"/>
                <a:cs typeface="Times New Roman" panose="02020603050405020304" pitchFamily="18" charset="0"/>
              </a:rPr>
              <a:t>of 8 a.m.-12 p.m. and 1-4 p.m., Monday through Friday.</a:t>
            </a:r>
          </a:p>
          <a:p>
            <a:endParaRPr lang="en-US" sz="8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This immunization is approved for ages 6 months and up.</a:t>
            </a:r>
          </a:p>
          <a:p>
            <a:endParaRPr lang="en-US" sz="1200" dirty="0"/>
          </a:p>
        </p:txBody>
      </p:sp>
      <p:sp>
        <p:nvSpPr>
          <p:cNvPr id="7" name="TextBox 6"/>
          <p:cNvSpPr txBox="1"/>
          <p:nvPr/>
        </p:nvSpPr>
        <p:spPr>
          <a:xfrm>
            <a:off x="6217922" y="4388024"/>
            <a:ext cx="2367815" cy="1138773"/>
          </a:xfrm>
          <a:prstGeom prst="rect">
            <a:avLst/>
          </a:prstGeom>
          <a:noFill/>
        </p:spPr>
        <p:txBody>
          <a:bodyPr wrap="square" rtlCol="0">
            <a:spAutoFit/>
          </a:bodyPr>
          <a:lstStyle/>
          <a:p>
            <a:r>
              <a:rPr lang="en-US" sz="1200" b="1" dirty="0" err="1">
                <a:latin typeface="Times New Roman" panose="02020603050405020304" pitchFamily="18" charset="0"/>
                <a:cs typeface="Times New Roman" panose="02020603050405020304" pitchFamily="18" charset="0"/>
              </a:rPr>
              <a:t>Novavax</a:t>
            </a:r>
            <a:r>
              <a:rPr lang="en-US" sz="1200" b="1" dirty="0">
                <a:latin typeface="Times New Roman" panose="02020603050405020304" pitchFamily="18" charset="0"/>
                <a:cs typeface="Times New Roman" panose="02020603050405020304" pitchFamily="18" charset="0"/>
              </a:rPr>
              <a:t> Immunization</a:t>
            </a:r>
            <a:r>
              <a:rPr lang="en-US" sz="1200" dirty="0">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This was just received by the MDG and will likely be available in the</a:t>
            </a:r>
          </a:p>
          <a:p>
            <a:r>
              <a:rPr lang="en-US" sz="1200" dirty="0">
                <a:latin typeface="Times New Roman" panose="02020603050405020304" pitchFamily="18" charset="0"/>
                <a:cs typeface="Times New Roman" panose="02020603050405020304" pitchFamily="18" charset="0"/>
              </a:rPr>
              <a:t>upcoming weeks. Please contact immunizations for availability.</a:t>
            </a:r>
          </a:p>
        </p:txBody>
      </p:sp>
      <p:sp>
        <p:nvSpPr>
          <p:cNvPr id="8" name="TextBox 7"/>
          <p:cNvSpPr txBox="1"/>
          <p:nvPr/>
        </p:nvSpPr>
        <p:spPr>
          <a:xfrm>
            <a:off x="8816745" y="4408810"/>
            <a:ext cx="3060623" cy="954107"/>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Pediatric Vaccines</a:t>
            </a:r>
          </a:p>
          <a:p>
            <a:endParaRPr lang="en-US" sz="8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Pediatric immunizations are open between the hours of 2-4 p.m., </a:t>
            </a:r>
            <a:r>
              <a:rPr lang="en-US" sz="1200" dirty="0" smtClean="0">
                <a:latin typeface="Times New Roman" panose="02020603050405020304" pitchFamily="18" charset="0"/>
                <a:cs typeface="Times New Roman" panose="02020603050405020304" pitchFamily="18" charset="0"/>
              </a:rPr>
              <a:t>every Tuesday </a:t>
            </a:r>
            <a:r>
              <a:rPr lang="en-US" sz="1200" dirty="0">
                <a:latin typeface="Times New Roman" panose="02020603050405020304" pitchFamily="18" charset="0"/>
                <a:cs typeface="Times New Roman" panose="02020603050405020304" pitchFamily="18" charset="0"/>
              </a:rPr>
              <a:t>and Wednesday. </a:t>
            </a:r>
          </a:p>
        </p:txBody>
      </p:sp>
    </p:spTree>
    <p:extLst>
      <p:ext uri="{BB962C8B-B14F-4D97-AF65-F5344CB8AC3E}">
        <p14:creationId xmlns:p14="http://schemas.microsoft.com/office/powerpoint/2010/main" val="86438670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New Hire’s Orientation Briefings</a:t>
            </a:r>
            <a:endParaRPr lang="en-US" dirty="0">
              <a:solidFill>
                <a:schemeClr val="accent6">
                  <a:lumMod val="50000"/>
                </a:schemeClr>
              </a:solidFill>
            </a:endParaRPr>
          </a:p>
        </p:txBody>
      </p:sp>
      <p:sp>
        <p:nvSpPr>
          <p:cNvPr id="4" name="Rectangle 3"/>
          <p:cNvSpPr/>
          <p:nvPr/>
        </p:nvSpPr>
        <p:spPr>
          <a:xfrm>
            <a:off x="452284" y="1048047"/>
            <a:ext cx="11810508" cy="1077218"/>
          </a:xfrm>
          <a:prstGeom prst="rect">
            <a:avLst/>
          </a:prstGeom>
        </p:spPr>
        <p:txBody>
          <a:bodyPr wrap="square">
            <a:spAutoFit/>
          </a:bodyPr>
          <a:lstStyle/>
          <a:p>
            <a:r>
              <a:rPr lang="en-US" sz="1600" dirty="0">
                <a:solidFill>
                  <a:schemeClr val="accent6">
                    <a:lumMod val="50000"/>
                  </a:schemeClr>
                </a:solidFill>
                <a:latin typeface="Times New Roman" panose="02020603050405020304" pitchFamily="18" charset="0"/>
                <a:cs typeface="Times New Roman" panose="02020603050405020304" pitchFamily="18" charset="0"/>
              </a:rPr>
              <a:t>Classes are on the </a:t>
            </a:r>
            <a:r>
              <a:rPr lang="en-US" sz="1600" b="1" dirty="0">
                <a:solidFill>
                  <a:schemeClr val="accent6">
                    <a:lumMod val="50000"/>
                  </a:schemeClr>
                </a:solidFill>
                <a:latin typeface="Times New Roman" panose="02020603050405020304" pitchFamily="18" charset="0"/>
                <a:cs typeface="Times New Roman" panose="02020603050405020304" pitchFamily="18" charset="0"/>
              </a:rPr>
              <a:t>first</a:t>
            </a:r>
            <a:r>
              <a:rPr lang="en-US" sz="1600" dirty="0">
                <a:solidFill>
                  <a:schemeClr val="accent6">
                    <a:lumMod val="50000"/>
                  </a:schemeClr>
                </a:solidFill>
                <a:latin typeface="Times New Roman" panose="02020603050405020304" pitchFamily="18" charset="0"/>
                <a:cs typeface="Times New Roman" panose="02020603050405020304" pitchFamily="18" charset="0"/>
              </a:rPr>
              <a:t> and </a:t>
            </a:r>
            <a:r>
              <a:rPr lang="en-US" sz="1600" b="1" dirty="0">
                <a:solidFill>
                  <a:schemeClr val="accent6">
                    <a:lumMod val="50000"/>
                  </a:schemeClr>
                </a:solidFill>
                <a:latin typeface="Times New Roman" panose="02020603050405020304" pitchFamily="18" charset="0"/>
                <a:cs typeface="Times New Roman" panose="02020603050405020304" pitchFamily="18" charset="0"/>
              </a:rPr>
              <a:t>third</a:t>
            </a:r>
            <a:r>
              <a:rPr lang="en-US" sz="1600" dirty="0">
                <a:solidFill>
                  <a:schemeClr val="accent6">
                    <a:lumMod val="50000"/>
                  </a:schemeClr>
                </a:solidFill>
                <a:latin typeface="Times New Roman" panose="02020603050405020304" pitchFamily="18" charset="0"/>
                <a:cs typeface="Times New Roman" panose="02020603050405020304" pitchFamily="18" charset="0"/>
              </a:rPr>
              <a:t> Wednesday of each month, from </a:t>
            </a:r>
            <a:r>
              <a:rPr lang="en-US" sz="1600" b="1" dirty="0">
                <a:solidFill>
                  <a:schemeClr val="accent6">
                    <a:lumMod val="50000"/>
                  </a:schemeClr>
                </a:solidFill>
                <a:latin typeface="Times New Roman" panose="02020603050405020304" pitchFamily="18" charset="0"/>
                <a:cs typeface="Times New Roman" panose="02020603050405020304" pitchFamily="18" charset="0"/>
              </a:rPr>
              <a:t>8:00-12:00</a:t>
            </a:r>
            <a:r>
              <a:rPr lang="en-US" sz="1600" dirty="0">
                <a:solidFill>
                  <a:schemeClr val="accent6">
                    <a:lumMod val="50000"/>
                  </a:schemeClr>
                </a:solidFill>
                <a:latin typeface="Times New Roman" panose="02020603050405020304" pitchFamily="18" charset="0"/>
                <a:cs typeface="Times New Roman" panose="02020603050405020304" pitchFamily="18" charset="0"/>
              </a:rPr>
              <a:t> noon. Please call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(501) 987-2667 </a:t>
            </a:r>
            <a:r>
              <a:rPr lang="en-US" sz="1600" dirty="0">
                <a:solidFill>
                  <a:schemeClr val="accent6">
                    <a:lumMod val="50000"/>
                  </a:schemeClr>
                </a:solidFill>
                <a:latin typeface="Times New Roman" panose="02020603050405020304" pitchFamily="18" charset="0"/>
                <a:cs typeface="Times New Roman" panose="02020603050405020304" pitchFamily="18" charset="0"/>
              </a:rPr>
              <a:t>to schedule your class. </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1600" b="1" dirty="0">
                <a:solidFill>
                  <a:schemeClr val="accent6">
                    <a:lumMod val="50000"/>
                  </a:schemeClr>
                </a:solidFill>
                <a:latin typeface="Times New Roman" panose="02020603050405020304" pitchFamily="18" charset="0"/>
                <a:cs typeface="Times New Roman" panose="02020603050405020304" pitchFamily="18" charset="0"/>
              </a:rPr>
              <a:t>POC</a:t>
            </a:r>
            <a:r>
              <a:rPr lang="en-US" sz="1600" dirty="0">
                <a:solidFill>
                  <a:schemeClr val="accent6">
                    <a:lumMod val="50000"/>
                  </a:schemeClr>
                </a:solidFill>
                <a:latin typeface="Times New Roman" panose="02020603050405020304" pitchFamily="18" charset="0"/>
                <a:cs typeface="Times New Roman" panose="02020603050405020304" pitchFamily="18" charset="0"/>
              </a:rPr>
              <a:t>: Stephanie </a:t>
            </a:r>
            <a:r>
              <a:rPr lang="en-US" sz="1600" dirty="0" err="1">
                <a:solidFill>
                  <a:schemeClr val="accent6">
                    <a:lumMod val="50000"/>
                  </a:schemeClr>
                </a:solidFill>
                <a:latin typeface="Times New Roman" panose="02020603050405020304" pitchFamily="18" charset="0"/>
                <a:cs typeface="Times New Roman" panose="02020603050405020304" pitchFamily="18" charset="0"/>
              </a:rPr>
              <a:t>Koonst</a:t>
            </a:r>
            <a:r>
              <a:rPr lang="en-US" sz="1600" dirty="0">
                <a:solidFill>
                  <a:schemeClr val="accent6">
                    <a:lumMod val="50000"/>
                  </a:schemeClr>
                </a:solidFill>
                <a:latin typeface="Times New Roman" panose="02020603050405020304" pitchFamily="18" charset="0"/>
                <a:cs typeface="Times New Roman" panose="02020603050405020304" pitchFamily="18" charset="0"/>
              </a:rPr>
              <a:t> or Andrea Hammock</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1600" dirty="0">
                <a:solidFill>
                  <a:schemeClr val="accent6">
                    <a:lumMod val="50000"/>
                  </a:schemeClr>
                </a:solidFill>
                <a:latin typeface="Times New Roman" panose="02020603050405020304" pitchFamily="18" charset="0"/>
                <a:cs typeface="Times New Roman" panose="02020603050405020304" pitchFamily="18" charset="0"/>
              </a:rPr>
              <a:t>New Hires Orientation Agenda:</a:t>
            </a:r>
          </a:p>
        </p:txBody>
      </p:sp>
      <p:sp>
        <p:nvSpPr>
          <p:cNvPr id="6" name="Rectangle 5"/>
          <p:cNvSpPr/>
          <p:nvPr/>
        </p:nvSpPr>
        <p:spPr>
          <a:xfrm>
            <a:off x="6872748" y="2227739"/>
            <a:ext cx="4601497" cy="3416320"/>
          </a:xfrm>
          <a:prstGeom prst="rect">
            <a:avLst/>
          </a:prstGeom>
        </p:spPr>
        <p:txBody>
          <a:bodyPr wrap="square">
            <a:spAutoFit/>
          </a:bodyPr>
          <a:lstStyle/>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1020-1035    Security Forces/OSI</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1035-1045    Inspector General</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1045-1055    OPSEC</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1055-1120    Equal Opportunity</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1120-1125    Environmental</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1125-1130    Housing Liaison</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1130-1140    Emergency Management</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1140-1200    Wing Safety</a:t>
            </a:r>
          </a:p>
          <a:p>
            <a:endParaRPr lang="en-US" dirty="0">
              <a:solidFill>
                <a:schemeClr val="accent6">
                  <a:lumMod val="50000"/>
                </a:schemeClr>
              </a:solidFill>
              <a:latin typeface="Times New Roman" panose="02020603050405020304" pitchFamily="18" charset="0"/>
              <a:cs typeface="Times New Roman" panose="02020603050405020304" pitchFamily="18" charset="0"/>
            </a:endParaRPr>
          </a:p>
          <a:p>
            <a:r>
              <a:rPr lang="en-US" b="1" u="sng" dirty="0">
                <a:solidFill>
                  <a:schemeClr val="accent6">
                    <a:lumMod val="50000"/>
                  </a:schemeClr>
                </a:solidFill>
                <a:latin typeface="Times New Roman" panose="02020603050405020304" pitchFamily="18" charset="0"/>
                <a:cs typeface="Times New Roman" panose="02020603050405020304" pitchFamily="18" charset="0"/>
              </a:rPr>
              <a:t>FTAC &amp; First Duty Station Officers ONLY</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1330-1400    Public Health</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1400-1500    Equal Opportunity</a:t>
            </a:r>
          </a:p>
        </p:txBody>
      </p:sp>
      <p:sp>
        <p:nvSpPr>
          <p:cNvPr id="7" name="Rectangle 6"/>
          <p:cNvSpPr/>
          <p:nvPr/>
        </p:nvSpPr>
        <p:spPr>
          <a:xfrm>
            <a:off x="452284" y="2227739"/>
            <a:ext cx="6096000" cy="3693319"/>
          </a:xfrm>
          <a:prstGeom prst="rect">
            <a:avLst/>
          </a:prstGeom>
        </p:spPr>
        <p:txBody>
          <a:bodyPr>
            <a:spAutoFit/>
          </a:bodyPr>
          <a:lstStyle/>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0810-0825    Sign In                                                                                                                                        </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0825-0830    Welcome                                                                                                                                                                 </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0830-0845    Commander/Command Chief (19 AW)</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0845-0855    Mayor (Jacksonville)</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0855-0910    Commander/Command Chief (314 AW)</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0910-0920    Airman &amp; Readiness Center</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0920-0925    Tricare</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0925-0930    Privatized Housing</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0930-0950    SARC/SVC</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0950-0955    19 FSS Marketing</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0955-1005    Legal</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1005-1015    Family Advocacy</a:t>
            </a:r>
          </a:p>
          <a:p>
            <a:pPr>
              <a:buFont typeface="Wingdings" panose="05000000000000000000" pitchFamily="2" charset="2"/>
              <a:buChar char="q"/>
            </a:pPr>
            <a:r>
              <a:rPr lang="en-US" dirty="0">
                <a:solidFill>
                  <a:schemeClr val="accent6">
                    <a:lumMod val="50000"/>
                  </a:schemeClr>
                </a:solidFill>
                <a:latin typeface="Times New Roman" panose="02020603050405020304" pitchFamily="18" charset="0"/>
                <a:cs typeface="Times New Roman" panose="02020603050405020304" pitchFamily="18" charset="0"/>
              </a:rPr>
              <a:t>1015-1020    Break</a:t>
            </a:r>
          </a:p>
        </p:txBody>
      </p:sp>
    </p:spTree>
    <p:extLst>
      <p:ext uri="{BB962C8B-B14F-4D97-AF65-F5344CB8AC3E}">
        <p14:creationId xmlns:p14="http://schemas.microsoft.com/office/powerpoint/2010/main" val="306969414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Common Access Card (CAC)</a:t>
            </a:r>
            <a:endParaRPr lang="en-US" dirty="0">
              <a:solidFill>
                <a:schemeClr val="accent6">
                  <a:lumMod val="50000"/>
                </a:schemeClr>
              </a:solidFill>
            </a:endParaRPr>
          </a:p>
        </p:txBody>
      </p:sp>
      <p:sp>
        <p:nvSpPr>
          <p:cNvPr id="4" name="TextBox 3"/>
          <p:cNvSpPr txBox="1"/>
          <p:nvPr/>
        </p:nvSpPr>
        <p:spPr>
          <a:xfrm>
            <a:off x="288834" y="1094213"/>
            <a:ext cx="11751733" cy="5247590"/>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2400" dirty="0" smtClean="0">
                <a:solidFill>
                  <a:schemeClr val="accent6">
                    <a:lumMod val="50000"/>
                  </a:schemeClr>
                </a:solidFill>
                <a:latin typeface="Times New Roman"/>
                <a:cs typeface="Times New Roman"/>
              </a:rPr>
              <a:t>Every New Hire will be issued a CAC. CACs will serve as your employee ID card and are used to gain access to the base and for computer use. </a:t>
            </a:r>
          </a:p>
          <a:p>
            <a:endParaRPr lang="en-US" sz="900" dirty="0">
              <a:solidFill>
                <a:schemeClr val="accent6">
                  <a:lumMod val="50000"/>
                </a:schemeClr>
              </a:solidFill>
              <a:latin typeface="Times New Roman"/>
              <a:cs typeface="Times New Roman"/>
            </a:endParaRPr>
          </a:p>
          <a:p>
            <a:pPr marL="342900" indent="-342900">
              <a:buFont typeface="Wingdings" panose="05000000000000000000" pitchFamily="2" charset="2"/>
              <a:buChar char="Ø"/>
            </a:pPr>
            <a:r>
              <a:rPr lang="en-US" sz="2400" b="1" dirty="0" smtClean="0">
                <a:solidFill>
                  <a:schemeClr val="accent6">
                    <a:lumMod val="50000"/>
                  </a:schemeClr>
                </a:solidFill>
                <a:latin typeface="Times New Roman"/>
                <a:cs typeface="Times New Roman"/>
              </a:rPr>
              <a:t>Contact Customer Service/DEERS (after 2-4 days)</a:t>
            </a:r>
            <a:r>
              <a:rPr lang="en-US" sz="2400" dirty="0" smtClean="0">
                <a:solidFill>
                  <a:schemeClr val="accent6">
                    <a:lumMod val="50000"/>
                  </a:schemeClr>
                </a:solidFill>
                <a:latin typeface="Times New Roman"/>
                <a:cs typeface="Times New Roman"/>
              </a:rPr>
              <a:t>:</a:t>
            </a:r>
            <a:r>
              <a:rPr lang="en-US" sz="2400" dirty="0">
                <a:solidFill>
                  <a:schemeClr val="accent6">
                    <a:lumMod val="50000"/>
                  </a:schemeClr>
                </a:solidFill>
                <a:latin typeface="Times New Roman"/>
                <a:cs typeface="Times New Roman"/>
              </a:rPr>
              <a:t> </a:t>
            </a:r>
            <a:r>
              <a:rPr lang="en-US" sz="2400" dirty="0" smtClean="0">
                <a:solidFill>
                  <a:schemeClr val="accent6">
                    <a:lumMod val="50000"/>
                  </a:schemeClr>
                </a:solidFill>
                <a:latin typeface="Times New Roman"/>
                <a:cs typeface="Times New Roman"/>
              </a:rPr>
              <a:t>(501) 987-8228 </a:t>
            </a:r>
            <a:r>
              <a:rPr lang="en-US" sz="2400" dirty="0">
                <a:solidFill>
                  <a:schemeClr val="accent6">
                    <a:lumMod val="50000"/>
                  </a:schemeClr>
                </a:solidFill>
                <a:latin typeface="Times New Roman"/>
                <a:cs typeface="Times New Roman"/>
              </a:rPr>
              <a:t>or </a:t>
            </a:r>
            <a:r>
              <a:rPr lang="en-US" sz="2400" dirty="0" smtClean="0">
                <a:solidFill>
                  <a:schemeClr val="accent6">
                    <a:lumMod val="50000"/>
                  </a:schemeClr>
                </a:solidFill>
                <a:latin typeface="Times New Roman"/>
                <a:cs typeface="Times New Roman"/>
              </a:rPr>
              <a:t>(501) 987-6831 </a:t>
            </a:r>
            <a:r>
              <a:rPr lang="en-US" sz="2400" dirty="0">
                <a:solidFill>
                  <a:schemeClr val="accent6">
                    <a:lumMod val="50000"/>
                  </a:schemeClr>
                </a:solidFill>
                <a:latin typeface="Times New Roman"/>
                <a:cs typeface="Times New Roman"/>
              </a:rPr>
              <a:t>to make </a:t>
            </a:r>
            <a:r>
              <a:rPr lang="en-US" sz="2400" dirty="0" smtClean="0">
                <a:solidFill>
                  <a:schemeClr val="accent6">
                    <a:lumMod val="50000"/>
                  </a:schemeClr>
                </a:solidFill>
                <a:latin typeface="Times New Roman"/>
                <a:cs typeface="Times New Roman"/>
              </a:rPr>
              <a:t>an </a:t>
            </a:r>
            <a:r>
              <a:rPr lang="en-US" sz="2400" dirty="0">
                <a:solidFill>
                  <a:schemeClr val="accent6">
                    <a:lumMod val="50000"/>
                  </a:schemeClr>
                </a:solidFill>
                <a:latin typeface="Times New Roman"/>
                <a:cs typeface="Times New Roman"/>
              </a:rPr>
              <a:t>appointment </a:t>
            </a:r>
            <a:r>
              <a:rPr lang="en-US" sz="2400" dirty="0" smtClean="0">
                <a:solidFill>
                  <a:schemeClr val="accent6">
                    <a:lumMod val="50000"/>
                  </a:schemeClr>
                </a:solidFill>
                <a:latin typeface="Times New Roman"/>
                <a:cs typeface="Times New Roman"/>
              </a:rPr>
              <a:t>for a CAC </a:t>
            </a:r>
            <a:r>
              <a:rPr lang="en-US" sz="2400" dirty="0">
                <a:solidFill>
                  <a:schemeClr val="accent6">
                    <a:lumMod val="50000"/>
                  </a:schemeClr>
                </a:solidFill>
                <a:latin typeface="Times New Roman"/>
                <a:cs typeface="Times New Roman"/>
              </a:rPr>
              <a:t>card</a:t>
            </a:r>
            <a:r>
              <a:rPr lang="en-US" sz="2400" dirty="0" smtClean="0">
                <a:solidFill>
                  <a:schemeClr val="accent6">
                    <a:lumMod val="50000"/>
                  </a:schemeClr>
                </a:solidFill>
                <a:latin typeface="Times New Roman"/>
                <a:cs typeface="Times New Roman"/>
              </a:rPr>
              <a:t>. Bring 2 forms of IDs:</a:t>
            </a:r>
          </a:p>
          <a:p>
            <a:pPr marL="342900" indent="-342900">
              <a:buFont typeface="Wingdings" panose="05000000000000000000" pitchFamily="2" charset="2"/>
              <a:buChar char="ü"/>
            </a:pP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a:solidFill>
                  <a:schemeClr val="accent6">
                    <a:lumMod val="50000"/>
                  </a:schemeClr>
                </a:solidFill>
                <a:latin typeface="Times New Roman" panose="02020603050405020304" pitchFamily="18" charset="0"/>
                <a:cs typeface="Times New Roman" panose="02020603050405020304" pitchFamily="18" charset="0"/>
              </a:rPr>
              <a:t>One ID with a picture on it (i.e. driver’s license, dependent ID</a:t>
            </a:r>
            <a:r>
              <a:rPr lang="en-US" sz="2000" i="1" dirty="0" smtClean="0">
                <a:solidFill>
                  <a:schemeClr val="accent6">
                    <a:lumMod val="50000"/>
                  </a:schemeClr>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en-US" sz="2000" i="1" dirty="0">
                <a:solidFill>
                  <a:schemeClr val="accent6">
                    <a:lumMod val="50000"/>
                  </a:schemeClr>
                </a:solidFill>
                <a:latin typeface="Times New Roman" panose="02020603050405020304" pitchFamily="18" charset="0"/>
                <a:cs typeface="Times New Roman" panose="02020603050405020304" pitchFamily="18" charset="0"/>
              </a:rPr>
              <a:t>   One ID without a picture on it (social security card or birth certificate</a:t>
            </a:r>
            <a:r>
              <a:rPr lang="en-US" sz="2000" i="1" dirty="0" smtClean="0">
                <a:solidFill>
                  <a:schemeClr val="accent6">
                    <a:lumMod val="50000"/>
                  </a:schemeClr>
                </a:solidFill>
                <a:latin typeface="Times New Roman" panose="02020603050405020304" pitchFamily="18" charset="0"/>
                <a:cs typeface="Times New Roman" panose="02020603050405020304" pitchFamily="18" charset="0"/>
              </a:rPr>
              <a:t>)</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Contact Civilian Pay</a:t>
            </a:r>
            <a:r>
              <a:rPr lang="en-US" sz="2400" dirty="0" smtClean="0">
                <a:solidFill>
                  <a:schemeClr val="accent6">
                    <a:lumMod val="50000"/>
                  </a:schemeClr>
                </a:solidFill>
                <a:latin typeface="Times New Roman" panose="02020603050405020304" pitchFamily="18" charset="0"/>
                <a:cs typeface="Times New Roman" panose="02020603050405020304" pitchFamily="18" charset="0"/>
              </a:rPr>
              <a:t> to build </a:t>
            </a:r>
            <a:r>
              <a:rPr lang="en-US" sz="2400" dirty="0">
                <a:solidFill>
                  <a:schemeClr val="accent6">
                    <a:lumMod val="50000"/>
                  </a:schemeClr>
                </a:solidFill>
                <a:latin typeface="Times New Roman" panose="02020603050405020304" pitchFamily="18" charset="0"/>
                <a:cs typeface="Times New Roman" panose="02020603050405020304" pitchFamily="18" charset="0"/>
              </a:rPr>
              <a:t>your ATAAPS profile. </a:t>
            </a:r>
            <a:r>
              <a:rPr lang="en-US" sz="2400" dirty="0" smtClean="0">
                <a:solidFill>
                  <a:schemeClr val="accent6">
                    <a:lumMod val="50000"/>
                  </a:schemeClr>
                </a:solidFill>
                <a:latin typeface="Times New Roman" panose="02020603050405020304" pitchFamily="18" charset="0"/>
                <a:cs typeface="Times New Roman" panose="02020603050405020304" pitchFamily="18" charset="0"/>
              </a:rPr>
              <a:t>For any payroll or leave inquires,</a:t>
            </a:r>
          </a:p>
          <a:p>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smtClean="0">
                <a:solidFill>
                  <a:schemeClr val="accent6">
                    <a:lumMod val="50000"/>
                  </a:schemeClr>
                </a:solidFill>
                <a:latin typeface="Times New Roman" panose="02020603050405020304" pitchFamily="18" charset="0"/>
                <a:cs typeface="Times New Roman" panose="02020603050405020304" pitchFamily="18" charset="0"/>
              </a:rPr>
              <a:t>    POC: </a:t>
            </a:r>
            <a:r>
              <a:rPr lang="en-US" sz="2400" u="sng" dirty="0" smtClean="0">
                <a:solidFill>
                  <a:schemeClr val="accent6">
                    <a:lumMod val="50000"/>
                  </a:schemeClr>
                </a:solidFill>
                <a:latin typeface="Times New Roman" panose="02020603050405020304" pitchFamily="18" charset="0"/>
                <a:cs typeface="Times New Roman" panose="02020603050405020304" pitchFamily="18" charset="0"/>
              </a:rPr>
              <a:t>Lisa Weaver</a:t>
            </a:r>
            <a:r>
              <a:rPr lang="en-US" sz="2400" dirty="0" smtClean="0">
                <a:solidFill>
                  <a:schemeClr val="accent6">
                    <a:lumMod val="50000"/>
                  </a:schemeClr>
                </a:solidFill>
                <a:latin typeface="Times New Roman" panose="02020603050405020304" pitchFamily="18" charset="0"/>
                <a:cs typeface="Times New Roman" panose="02020603050405020304" pitchFamily="18" charset="0"/>
              </a:rPr>
              <a:t>    Email: </a:t>
            </a:r>
            <a:r>
              <a:rPr lang="en-US" sz="2400" dirty="0" smtClean="0">
                <a:solidFill>
                  <a:schemeClr val="accent6">
                    <a:lumMod val="50000"/>
                  </a:schemeClr>
                </a:solidFill>
                <a:latin typeface="Times New Roman" panose="02020603050405020304" pitchFamily="18" charset="0"/>
                <a:cs typeface="Times New Roman" panose="02020603050405020304" pitchFamily="18" charset="0"/>
                <a:hlinkClick r:id="rId3"/>
              </a:rPr>
              <a:t>lisa.weaver.3@us.af.mil</a:t>
            </a:r>
            <a:r>
              <a:rPr lang="en-US" sz="2400" dirty="0" smtClean="0">
                <a:solidFill>
                  <a:schemeClr val="accent6">
                    <a:lumMod val="50000"/>
                  </a:schemeClr>
                </a:solidFill>
                <a:latin typeface="Times New Roman" panose="02020603050405020304" pitchFamily="18" charset="0"/>
                <a:cs typeface="Times New Roman" panose="02020603050405020304" pitchFamily="18" charset="0"/>
              </a:rPr>
              <a:t>    Office #: </a:t>
            </a:r>
            <a:r>
              <a:rPr lang="en-US" sz="2400" u="sng" dirty="0" smtClean="0">
                <a:solidFill>
                  <a:schemeClr val="accent6">
                    <a:lumMod val="50000"/>
                  </a:schemeClr>
                </a:solidFill>
                <a:latin typeface="Times New Roman" panose="02020603050405020304" pitchFamily="18" charset="0"/>
                <a:cs typeface="Times New Roman" panose="02020603050405020304" pitchFamily="18" charset="0"/>
              </a:rPr>
              <a:t>(501) 987-2523 </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2400" b="1" u="sng" dirty="0" smtClean="0">
                <a:solidFill>
                  <a:schemeClr val="accent6">
                    <a:lumMod val="50000"/>
                  </a:schemeClr>
                </a:solidFill>
                <a:latin typeface="Times New Roman"/>
                <a:cs typeface="Times New Roman"/>
              </a:rPr>
              <a:t>IMPORTANT</a:t>
            </a:r>
            <a:r>
              <a:rPr lang="en-US" sz="2400" dirty="0" smtClean="0">
                <a:solidFill>
                  <a:schemeClr val="accent6">
                    <a:lumMod val="50000"/>
                  </a:schemeClr>
                </a:solidFill>
                <a:latin typeface="Times New Roman"/>
                <a:cs typeface="Times New Roman"/>
              </a:rPr>
              <a:t>: Please provide your DoD ID # as soon as you receive your CAC to the following personnel: </a:t>
            </a:r>
          </a:p>
          <a:p>
            <a:endParaRPr lang="en-US" sz="800" dirty="0" smtClean="0">
              <a:solidFill>
                <a:schemeClr val="accent6">
                  <a:lumMod val="50000"/>
                </a:schemeClr>
              </a:solidFill>
              <a:latin typeface="Times New Roman"/>
              <a:cs typeface="Times New Roman"/>
            </a:endParaRPr>
          </a:p>
          <a:p>
            <a:r>
              <a:rPr lang="en-US" sz="2400" dirty="0" smtClean="0">
                <a:solidFill>
                  <a:schemeClr val="accent6">
                    <a:lumMod val="50000"/>
                  </a:schemeClr>
                </a:solidFill>
                <a:latin typeface="Times New Roman"/>
                <a:cs typeface="Times New Roman"/>
              </a:rPr>
              <a:t>Lisa Weaver, Kayla Ezell, and Civilian Personnel Office</a:t>
            </a:r>
          </a:p>
          <a:p>
            <a:r>
              <a:rPr lang="en-US" sz="2400" dirty="0" smtClean="0">
                <a:solidFill>
                  <a:schemeClr val="accent6">
                    <a:lumMod val="50000"/>
                  </a:schemeClr>
                </a:solidFill>
                <a:latin typeface="Times New Roman"/>
                <a:cs typeface="Times New Roman"/>
              </a:rPr>
              <a:t> </a:t>
            </a:r>
            <a:endParaRPr lang="en-US" sz="2400" dirty="0">
              <a:solidFill>
                <a:schemeClr val="accent6">
                  <a:lumMod val="50000"/>
                </a:schemeClr>
              </a:solidFill>
              <a:latin typeface="Times New Roman"/>
              <a:cs typeface="Times New Roman"/>
            </a:endParaRPr>
          </a:p>
          <a:p>
            <a:pPr algn="ctr"/>
            <a:r>
              <a:rPr lang="en-US" dirty="0" smtClean="0">
                <a:solidFill>
                  <a:schemeClr val="accent6">
                    <a:lumMod val="50000"/>
                  </a:schemeClr>
                </a:solidFill>
                <a:latin typeface="Times New Roman" panose="02020603050405020304" pitchFamily="18" charset="0"/>
                <a:cs typeface="Times New Roman" panose="02020603050405020304" pitchFamily="18" charset="0"/>
              </a:rPr>
              <a:t>Any questions please call our office at (501) 987-3212.</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58825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Employee Assistance Program (EAP)</a:t>
            </a:r>
          </a:p>
        </p:txBody>
      </p:sp>
      <p:sp>
        <p:nvSpPr>
          <p:cNvPr id="4" name="TextBox 3"/>
          <p:cNvSpPr txBox="1"/>
          <p:nvPr/>
        </p:nvSpPr>
        <p:spPr>
          <a:xfrm>
            <a:off x="226243" y="1206631"/>
            <a:ext cx="11745798" cy="5262979"/>
          </a:xfrm>
          <a:prstGeom prst="rect">
            <a:avLst/>
          </a:prstGeom>
          <a:noFill/>
        </p:spPr>
        <p:txBody>
          <a:bodyPr wrap="square" rtlCol="0">
            <a:spAutoFit/>
          </a:bodyPr>
          <a:lstStyle/>
          <a:p>
            <a:r>
              <a:rPr lang="en-US" sz="1600" dirty="0">
                <a:solidFill>
                  <a:schemeClr val="accent6">
                    <a:lumMod val="50000"/>
                  </a:schemeClr>
                </a:solidFill>
                <a:latin typeface="Times New Roman" panose="02020603050405020304" pitchFamily="18" charset="0"/>
                <a:cs typeface="Times New Roman" panose="02020603050405020304" pitchFamily="18" charset="0"/>
              </a:rPr>
              <a:t>All Air Force civilian personnel—including non-appropriated funds, or NAF, employees; Guard and Reserve; and family members may use the </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EAP </a:t>
            </a:r>
            <a:r>
              <a:rPr lang="en-US" sz="1600" dirty="0">
                <a:solidFill>
                  <a:schemeClr val="accent6">
                    <a:lumMod val="50000"/>
                  </a:schemeClr>
                </a:solidFill>
                <a:latin typeface="Times New Roman" panose="02020603050405020304" pitchFamily="18" charset="0"/>
                <a:cs typeface="Times New Roman" panose="02020603050405020304" pitchFamily="18" charset="0"/>
              </a:rPr>
              <a:t>program at no charge to the individual or family member. </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Access 24/7 </a:t>
            </a:r>
            <a:r>
              <a:rPr lang="en-US" sz="1600" dirty="0">
                <a:solidFill>
                  <a:schemeClr val="accent6">
                    <a:lumMod val="50000"/>
                  </a:schemeClr>
                </a:solidFill>
                <a:latin typeface="Times New Roman" panose="02020603050405020304" pitchFamily="18" charset="0"/>
                <a:cs typeface="Times New Roman" panose="02020603050405020304" pitchFamily="18" charset="0"/>
              </a:rPr>
              <a:t>via </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telephone</a:t>
            </a:r>
            <a:r>
              <a:rPr lang="en-US" sz="1600" b="1" dirty="0">
                <a:solidFill>
                  <a:schemeClr val="accent6">
                    <a:lumMod val="50000"/>
                  </a:schemeClr>
                </a:solidFill>
                <a:latin typeface="Times New Roman" panose="02020603050405020304" pitchFamily="18" charset="0"/>
                <a:cs typeface="Times New Roman" panose="02020603050405020304" pitchFamily="18" charset="0"/>
              </a:rPr>
              <a:t>: (866)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580-9078</a:t>
            </a:r>
            <a:r>
              <a:rPr 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    </a:t>
            </a:r>
          </a:p>
          <a:p>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Website</a:t>
            </a:r>
            <a:r>
              <a:rPr 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sz="1600" b="1" u="sng" dirty="0" smtClean="0">
                <a:solidFill>
                  <a:schemeClr val="accent6">
                    <a:lumMod val="50000"/>
                  </a:schemeClr>
                </a:solidFill>
                <a:latin typeface="Times New Roman" panose="02020603050405020304" pitchFamily="18" charset="0"/>
                <a:cs typeface="Times New Roman" panose="02020603050405020304" pitchFamily="18" charset="0"/>
                <a:hlinkClick r:id="rId3"/>
              </a:rPr>
              <a:t>www.afpc.af.mil/eap</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   </a:t>
            </a:r>
          </a:p>
          <a:p>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Or in person: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call or create an account to be assigned the nearest provider </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1600" dirty="0">
                <a:solidFill>
                  <a:schemeClr val="accent6">
                    <a:lumMod val="50000"/>
                  </a:schemeClr>
                </a:solidFill>
                <a:latin typeface="Times New Roman" panose="02020603050405020304" pitchFamily="18" charset="0"/>
                <a:cs typeface="Times New Roman" panose="02020603050405020304" pitchFamily="18" charset="0"/>
              </a:rPr>
              <a:t>Services provided include</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Emotional Health/Health &amp; Wellness</a:t>
            </a:r>
            <a:endParaRPr lang="en-US" sz="1600" dirty="0">
              <a:solidFill>
                <a:schemeClr val="accent6">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Family &amp; Relationship Challenges/Home Improvement</a:t>
            </a:r>
          </a:p>
          <a:p>
            <a:pPr marL="285750" indent="-285750">
              <a:buFont typeface="Arial" panose="020B0604020202020204" pitchFamily="34" charset="0"/>
              <a:buChar char="•"/>
            </a:pP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Alcohol &amp; Substance Abuse Resources and Support</a:t>
            </a:r>
            <a:endParaRPr lang="en-US" sz="1600" dirty="0">
              <a:solidFill>
                <a:schemeClr val="accent6">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Work-Life-Balance</a:t>
            </a:r>
            <a:endParaRPr lang="en-US" sz="1600" dirty="0">
              <a:solidFill>
                <a:schemeClr val="accent6">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accent6">
                    <a:lumMod val="50000"/>
                  </a:schemeClr>
                </a:solidFill>
                <a:latin typeface="Times New Roman" panose="02020603050405020304" pitchFamily="18" charset="0"/>
                <a:cs typeface="Times New Roman" panose="02020603050405020304" pitchFamily="18" charset="0"/>
              </a:rPr>
              <a:t>Job Concerns</a:t>
            </a:r>
          </a:p>
          <a:p>
            <a:pPr marL="285750" indent="-285750">
              <a:buFont typeface="Arial" panose="020B0604020202020204" pitchFamily="34" charset="0"/>
              <a:buChar char="•"/>
            </a:pPr>
            <a:r>
              <a:rPr lang="en-US" sz="1600" dirty="0">
                <a:solidFill>
                  <a:schemeClr val="accent6">
                    <a:lumMod val="50000"/>
                  </a:schemeClr>
                </a:solidFill>
                <a:latin typeface="Times New Roman" panose="02020603050405020304" pitchFamily="18" charset="0"/>
                <a:cs typeface="Times New Roman" panose="02020603050405020304" pitchFamily="18" charset="0"/>
              </a:rPr>
              <a:t>Child &amp; Elder Care Resources/Education</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1600" dirty="0">
                <a:solidFill>
                  <a:schemeClr val="accent6">
                    <a:lumMod val="50000"/>
                  </a:schemeClr>
                </a:solidFill>
                <a:latin typeface="Times New Roman" panose="02020603050405020304" pitchFamily="18" charset="0"/>
                <a:cs typeface="Times New Roman" panose="02020603050405020304" pitchFamily="18" charset="0"/>
              </a:rPr>
              <a:t>Find a provider to meet your unique needs</a:t>
            </a:r>
          </a:p>
          <a:p>
            <a:r>
              <a:rPr lang="en-US" sz="1600" dirty="0">
                <a:solidFill>
                  <a:schemeClr val="accent6">
                    <a:lumMod val="50000"/>
                  </a:schemeClr>
                </a:solidFill>
                <a:latin typeface="Times New Roman" panose="02020603050405020304" pitchFamily="18" charset="0"/>
                <a:cs typeface="Times New Roman" panose="02020603050405020304" pitchFamily="18" charset="0"/>
              </a:rPr>
              <a:t>Search the Learning Center for relevant health information and tools</a:t>
            </a:r>
          </a:p>
          <a:p>
            <a:r>
              <a:rPr lang="en-US" sz="1600" dirty="0">
                <a:solidFill>
                  <a:schemeClr val="accent6">
                    <a:lumMod val="50000"/>
                  </a:schemeClr>
                </a:solidFill>
                <a:latin typeface="Times New Roman" panose="02020603050405020304" pitchFamily="18" charset="0"/>
                <a:cs typeface="Times New Roman" panose="02020603050405020304" pitchFamily="18" charset="0"/>
              </a:rPr>
              <a:t>Just use code "USAIRFORCE" to register.</a:t>
            </a:r>
          </a:p>
          <a:p>
            <a:endParaRPr lang="en-US" sz="1600"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CIVILIAN EAP (CONUS):  </a:t>
            </a:r>
            <a:r>
              <a:rPr lang="en-US" sz="1600" dirty="0">
                <a:solidFill>
                  <a:schemeClr val="accent6">
                    <a:lumMod val="50000"/>
                  </a:schemeClr>
                </a:solidFill>
                <a:latin typeface="Times New Roman" panose="02020603050405020304" pitchFamily="18" charset="0"/>
                <a:cs typeface="Times New Roman" panose="02020603050405020304" pitchFamily="18" charset="0"/>
                <a:hlinkClick r:id="rId4"/>
              </a:rPr>
              <a:t>https://magellanascend.com</a:t>
            </a:r>
            <a:r>
              <a:rPr lang="en-US" sz="1600" dirty="0" smtClean="0">
                <a:solidFill>
                  <a:schemeClr val="accent6">
                    <a:lumMod val="50000"/>
                  </a:schemeClr>
                </a:solidFill>
                <a:latin typeface="Times New Roman" panose="02020603050405020304" pitchFamily="18" charset="0"/>
                <a:cs typeface="Times New Roman" panose="02020603050405020304" pitchFamily="18" charset="0"/>
                <a:hlinkClick r:id="rId4"/>
              </a:rPr>
              <a:t>/</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 </a:t>
            </a:r>
          </a:p>
          <a:p>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CIVILIAN </a:t>
            </a:r>
            <a:r>
              <a:rPr lang="en-US" sz="1600" dirty="0">
                <a:solidFill>
                  <a:schemeClr val="accent6">
                    <a:lumMod val="50000"/>
                  </a:schemeClr>
                </a:solidFill>
                <a:latin typeface="Times New Roman" panose="02020603050405020304" pitchFamily="18" charset="0"/>
                <a:cs typeface="Times New Roman" panose="02020603050405020304" pitchFamily="18" charset="0"/>
              </a:rPr>
              <a:t>EAP </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a:t>
            </a:r>
            <a:r>
              <a:rPr lang="en-US" sz="1600" dirty="0">
                <a:solidFill>
                  <a:schemeClr val="accent6">
                    <a:lumMod val="50000"/>
                  </a:schemeClr>
                </a:solidFill>
                <a:latin typeface="Times New Roman" panose="02020603050405020304" pitchFamily="18" charset="0"/>
                <a:cs typeface="Times New Roman" panose="02020603050405020304" pitchFamily="18" charset="0"/>
              </a:rPr>
              <a:t>OCONUS): </a:t>
            </a:r>
            <a:r>
              <a:rPr lang="en-US" sz="1600" dirty="0">
                <a:solidFill>
                  <a:schemeClr val="accent6">
                    <a:lumMod val="50000"/>
                  </a:schemeClr>
                </a:solidFill>
                <a:latin typeface="Times New Roman" panose="02020603050405020304" pitchFamily="18" charset="0"/>
                <a:cs typeface="Times New Roman" panose="02020603050405020304" pitchFamily="18" charset="0"/>
                <a:hlinkClick r:id="rId5"/>
              </a:rPr>
              <a:t>https://</a:t>
            </a:r>
            <a:r>
              <a:rPr lang="en-US" sz="1600" dirty="0" smtClean="0">
                <a:solidFill>
                  <a:schemeClr val="accent6">
                    <a:lumMod val="50000"/>
                  </a:schemeClr>
                </a:solidFill>
                <a:latin typeface="Times New Roman" panose="02020603050405020304" pitchFamily="18" charset="0"/>
                <a:cs typeface="Times New Roman" panose="02020603050405020304" pitchFamily="18" charset="0"/>
                <a:hlinkClick r:id="rId5"/>
              </a:rPr>
              <a:t>www.magellanassist.com/global/default.aspx</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sz="1600" dirty="0">
              <a:solidFill>
                <a:schemeClr val="accent6">
                  <a:lumMod val="50000"/>
                </a:schemeClr>
              </a:solidFill>
              <a:latin typeface="Times New Roman" panose="02020603050405020304" pitchFamily="18" charset="0"/>
              <a:cs typeface="Times New Roman" panose="02020603050405020304" pitchFamily="18" charset="0"/>
            </a:endParaRPr>
          </a:p>
          <a:p>
            <a:endParaRPr lang="en-US" sz="1600" dirty="0" smtClean="0">
              <a:solidFill>
                <a:schemeClr val="accent6">
                  <a:lumMod val="75000"/>
                </a:schemeClr>
              </a:solidFill>
              <a:latin typeface="Times New Roman" panose="02020603050405020304" pitchFamily="18" charset="0"/>
              <a:cs typeface="Times New Roman" panose="02020603050405020304" pitchFamily="18" charset="0"/>
              <a:hlinkClick r:id="rId4"/>
            </a:endParaRPr>
          </a:p>
        </p:txBody>
      </p:sp>
    </p:spTree>
    <p:extLst>
      <p:ext uri="{BB962C8B-B14F-4D97-AF65-F5344CB8AC3E}">
        <p14:creationId xmlns:p14="http://schemas.microsoft.com/office/powerpoint/2010/main" val="26708671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Military OneSource</a:t>
            </a:r>
          </a:p>
        </p:txBody>
      </p:sp>
      <p:sp>
        <p:nvSpPr>
          <p:cNvPr id="4" name="TextBox 3"/>
          <p:cNvSpPr txBox="1"/>
          <p:nvPr/>
        </p:nvSpPr>
        <p:spPr>
          <a:xfrm>
            <a:off x="211666" y="945573"/>
            <a:ext cx="11768666" cy="5816977"/>
          </a:xfrm>
          <a:prstGeom prst="rect">
            <a:avLst/>
          </a:prstGeom>
          <a:noFill/>
        </p:spPr>
        <p:txBody>
          <a:bodyPr wrap="square" rtlCol="0">
            <a:spAutoFit/>
          </a:bodyPr>
          <a:lstStyle/>
          <a:p>
            <a:endParaRPr lang="en-US" sz="800" dirty="0">
              <a:solidFill>
                <a:schemeClr val="accent2"/>
              </a:solidFill>
              <a:latin typeface="Times New Roman" panose="02020603050405020304" pitchFamily="18" charset="0"/>
              <a:cs typeface="Times New Roman" panose="02020603050405020304" pitchFamily="18" charset="0"/>
            </a:endParaRPr>
          </a:p>
          <a:p>
            <a:r>
              <a:rPr lang="en-US" sz="1600" b="1" dirty="0">
                <a:solidFill>
                  <a:schemeClr val="accent6">
                    <a:lumMod val="50000"/>
                  </a:schemeClr>
                </a:solidFill>
                <a:latin typeface="Times New Roman" panose="02020603050405020304" pitchFamily="18" charset="0"/>
                <a:cs typeface="Times New Roman" panose="02020603050405020304" pitchFamily="18" charset="0"/>
              </a:rPr>
              <a:t>Who we serve</a:t>
            </a:r>
            <a:r>
              <a:rPr 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 We </a:t>
            </a:r>
            <a:r>
              <a:rPr lang="en-US" sz="1600" dirty="0">
                <a:solidFill>
                  <a:schemeClr val="accent6">
                    <a:lumMod val="50000"/>
                  </a:schemeClr>
                </a:solidFill>
                <a:latin typeface="Times New Roman" panose="02020603050405020304" pitchFamily="18" charset="0"/>
                <a:cs typeface="Times New Roman" panose="02020603050405020304" pitchFamily="18" charset="0"/>
              </a:rPr>
              <a:t>serve service members, their families, survivors and the entire military community.  Military OneSource is located anywhere in the world, at no cost and ready to assist by phone and online, around the clock.  We serve active-duty service members, National Guard and reserves, recently separated service members, military families and survivors.</a:t>
            </a:r>
          </a:p>
          <a:p>
            <a:endParaRPr lang="en-US" sz="800"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US" sz="1600" dirty="0">
                <a:solidFill>
                  <a:schemeClr val="accent6">
                    <a:lumMod val="50000"/>
                  </a:schemeClr>
                </a:solidFill>
                <a:latin typeface="Times New Roman" panose="02020603050405020304" pitchFamily="18" charset="0"/>
                <a:cs typeface="Times New Roman" panose="02020603050405020304" pitchFamily="18" charset="0"/>
              </a:rPr>
              <a:t>As a member of our military family, you are eligible to use this DoD funded program anytime, anywhere.  Military OneSource can help with tax services, spouse employment help, webinars and online training, relocation and deployment tools, and much </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more.</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Military </a:t>
            </a:r>
            <a:r>
              <a:rPr lang="en-US" sz="1600" dirty="0">
                <a:solidFill>
                  <a:schemeClr val="accent6">
                    <a:lumMod val="50000"/>
                  </a:schemeClr>
                </a:solidFill>
                <a:latin typeface="Times New Roman" panose="02020603050405020304" pitchFamily="18" charset="0"/>
                <a:cs typeface="Times New Roman" panose="02020603050405020304" pitchFamily="18" charset="0"/>
              </a:rPr>
              <a:t>life is different from civilian life with its unique challenges. </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Military </a:t>
            </a:r>
            <a:r>
              <a:rPr lang="en-US" sz="1600" dirty="0">
                <a:solidFill>
                  <a:schemeClr val="accent6">
                    <a:lumMod val="50000"/>
                  </a:schemeClr>
                </a:solidFill>
                <a:latin typeface="Times New Roman" panose="02020603050405020304" pitchFamily="18" charset="0"/>
                <a:cs typeface="Times New Roman" panose="02020603050405020304" pitchFamily="18" charset="0"/>
              </a:rPr>
              <a:t>OneSource offers a wide range of individualized consultations, coaching and non-medical counseling for many aspects of military life. </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They </a:t>
            </a:r>
            <a:r>
              <a:rPr lang="en-US" sz="1600" dirty="0">
                <a:solidFill>
                  <a:schemeClr val="accent6">
                    <a:lumMod val="50000"/>
                  </a:schemeClr>
                </a:solidFill>
                <a:latin typeface="Times New Roman" panose="02020603050405020304" pitchFamily="18" charset="0"/>
                <a:cs typeface="Times New Roman" panose="02020603050405020304" pitchFamily="18" charset="0"/>
              </a:rPr>
              <a:t>have</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b="1" dirty="0">
                <a:solidFill>
                  <a:schemeClr val="accent6">
                    <a:lumMod val="50000"/>
                  </a:schemeClr>
                </a:solidFill>
                <a:latin typeface="Times New Roman" panose="02020603050405020304" pitchFamily="18" charset="0"/>
                <a:cs typeface="Times New Roman" panose="02020603050405020304" pitchFamily="18" charset="0"/>
              </a:rPr>
              <a:t>Private, non-medical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counseling. </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This </a:t>
            </a:r>
            <a:r>
              <a:rPr lang="en-US" sz="1600" dirty="0">
                <a:solidFill>
                  <a:schemeClr val="accent6">
                    <a:lumMod val="50000"/>
                  </a:schemeClr>
                </a:solidFill>
                <a:latin typeface="Times New Roman" panose="02020603050405020304" pitchFamily="18" charset="0"/>
                <a:cs typeface="Times New Roman" panose="02020603050405020304" pitchFamily="18" charset="0"/>
              </a:rPr>
              <a:t>free, confidential counseling can help you take charge and address issues that can come from stressors such as deployment and reintegration, parenting, marital problems, grief and loss, and financial concerns-without affecting the service member’s career.  Counseling is available from experienced counselors trained in military life.</a:t>
            </a:r>
          </a:p>
          <a:p>
            <a:pPr marL="285750" indent="-285750">
              <a:buFont typeface="Arial" panose="020B0604020202020204" pitchFamily="34" charset="0"/>
              <a:buChar char="•"/>
            </a:pPr>
            <a:r>
              <a:rPr lang="en-US" sz="1600" b="1" dirty="0">
                <a:solidFill>
                  <a:schemeClr val="accent6">
                    <a:lumMod val="50000"/>
                  </a:schemeClr>
                </a:solidFill>
                <a:latin typeface="Times New Roman" panose="02020603050405020304" pitchFamily="18" charset="0"/>
                <a:cs typeface="Times New Roman" panose="02020603050405020304" pitchFamily="18" charset="0"/>
              </a:rPr>
              <a:t>Consultations and coaching.</a:t>
            </a:r>
            <a:r>
              <a:rPr 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Experienced </a:t>
            </a:r>
            <a:r>
              <a:rPr lang="en-US" sz="1600" dirty="0">
                <a:solidFill>
                  <a:schemeClr val="accent6">
                    <a:lumMod val="50000"/>
                  </a:schemeClr>
                </a:solidFill>
                <a:latin typeface="Times New Roman" panose="02020603050405020304" pitchFamily="18" charset="0"/>
                <a:cs typeface="Times New Roman" panose="02020603050405020304" pitchFamily="18" charset="0"/>
              </a:rPr>
              <a:t>consultants offer special assistance on elder care, family members with special needs, wounded warrior care, adoption, education and more-even a personal health and wellness coach. </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You </a:t>
            </a:r>
            <a:r>
              <a:rPr lang="en-US" sz="1600" dirty="0">
                <a:solidFill>
                  <a:schemeClr val="accent6">
                    <a:lumMod val="50000"/>
                  </a:schemeClr>
                </a:solidFill>
                <a:latin typeface="Times New Roman" panose="02020603050405020304" pitchFamily="18" charset="0"/>
                <a:cs typeface="Times New Roman" panose="02020603050405020304" pitchFamily="18" charset="0"/>
              </a:rPr>
              <a:t>can contact us 24/7 to arrange assistance.</a:t>
            </a:r>
          </a:p>
          <a:p>
            <a:pPr marL="285750" indent="-285750">
              <a:buFont typeface="Arial" panose="020B0604020202020204" pitchFamily="34" charset="0"/>
              <a:buChar char="•"/>
            </a:pPr>
            <a:r>
              <a:rPr lang="en-US" sz="1600" dirty="0">
                <a:solidFill>
                  <a:schemeClr val="accent6">
                    <a:lumMod val="50000"/>
                  </a:schemeClr>
                </a:solidFill>
                <a:latin typeface="Times New Roman" panose="02020603050405020304" pitchFamily="18" charset="0"/>
                <a:cs typeface="Times New Roman" panose="02020603050405020304" pitchFamily="18" charset="0"/>
              </a:rPr>
              <a:t>Meet the </a:t>
            </a:r>
            <a:r>
              <a:rPr lang="en-US" sz="1600" b="1" dirty="0">
                <a:solidFill>
                  <a:schemeClr val="accent6">
                    <a:lumMod val="50000"/>
                  </a:schemeClr>
                </a:solidFill>
                <a:latin typeface="Times New Roman" panose="02020603050405020304" pitchFamily="18" charset="0"/>
                <a:cs typeface="Times New Roman" panose="02020603050405020304" pitchFamily="18" charset="0"/>
              </a:rPr>
              <a:t>Military OneSource call center team</a:t>
            </a:r>
            <a:r>
              <a:rPr lang="en-US" sz="1600" dirty="0">
                <a:solidFill>
                  <a:schemeClr val="accent6">
                    <a:lumMod val="50000"/>
                  </a:schemeClr>
                </a:solidFill>
                <a:latin typeface="Times New Roman" panose="02020603050405020304" pitchFamily="18" charset="0"/>
                <a:cs typeface="Times New Roman" panose="02020603050405020304" pitchFamily="18" charset="0"/>
              </a:rPr>
              <a:t> that works to connect you to your best </a:t>
            </a:r>
            <a:r>
              <a:rPr lang="en-US" sz="1600" dirty="0" err="1">
                <a:solidFill>
                  <a:schemeClr val="accent6">
                    <a:lumMod val="50000"/>
                  </a:schemeClr>
                </a:solidFill>
                <a:latin typeface="Times New Roman" panose="02020603050405020304" pitchFamily="18" charset="0"/>
                <a:cs typeface="Times New Roman" panose="02020603050405020304" pitchFamily="18" charset="0"/>
              </a:rPr>
              <a:t>MilLife</a:t>
            </a:r>
            <a:r>
              <a:rPr lang="en-US" sz="1600" dirty="0">
                <a:solidFill>
                  <a:schemeClr val="accent6">
                    <a:lumMod val="50000"/>
                  </a:schemeClr>
                </a:solidFill>
                <a:latin typeface="Times New Roman" panose="02020603050405020304" pitchFamily="18" charset="0"/>
                <a:cs typeface="Times New Roman" panose="02020603050405020304" pitchFamily="18" charset="0"/>
              </a:rPr>
              <a:t>. </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Each </a:t>
            </a:r>
            <a:r>
              <a:rPr lang="en-US" sz="1600" dirty="0">
                <a:solidFill>
                  <a:schemeClr val="accent6">
                    <a:lumMod val="50000"/>
                  </a:schemeClr>
                </a:solidFill>
                <a:latin typeface="Times New Roman" panose="02020603050405020304" pitchFamily="18" charset="0"/>
                <a:cs typeface="Times New Roman" panose="02020603050405020304" pitchFamily="18" charset="0"/>
              </a:rPr>
              <a:t>person we serve is on a journey through the military life cycle. </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We’re </a:t>
            </a:r>
            <a:r>
              <a:rPr lang="en-US" sz="1600" dirty="0">
                <a:solidFill>
                  <a:schemeClr val="accent6">
                    <a:lumMod val="50000"/>
                  </a:schemeClr>
                </a:solidFill>
                <a:latin typeface="Times New Roman" panose="02020603050405020304" pitchFamily="18" charset="0"/>
                <a:cs typeface="Times New Roman" panose="02020603050405020304" pitchFamily="18" charset="0"/>
              </a:rPr>
              <a:t>here to help, with  robust online information and resources vetted by the DoD.  </a:t>
            </a:r>
          </a:p>
          <a:p>
            <a:endParaRPr lang="en-US" sz="800" dirty="0">
              <a:solidFill>
                <a:schemeClr val="accent6">
                  <a:lumMod val="50000"/>
                </a:schemeClr>
              </a:solidFill>
              <a:latin typeface="Times New Roman" panose="02020603050405020304" pitchFamily="18" charset="0"/>
              <a:cs typeface="Times New Roman" panose="02020603050405020304" pitchFamily="18" charset="0"/>
            </a:endParaRPr>
          </a:p>
          <a:p>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Military OneSource:</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 800-342-9647, from anywhere in the world </a:t>
            </a:r>
            <a:r>
              <a:rPr lang="en-US" sz="1600" dirty="0">
                <a:solidFill>
                  <a:schemeClr val="accent6">
                    <a:lumMod val="50000"/>
                  </a:schemeClr>
                </a:solidFill>
                <a:latin typeface="Times New Roman" panose="02020603050405020304" pitchFamily="18" charset="0"/>
                <a:cs typeface="Times New Roman" panose="02020603050405020304" pitchFamily="18" charset="0"/>
              </a:rPr>
              <a:t>24/7. </a:t>
            </a:r>
            <a:r>
              <a:rPr lang="en-US" sz="1600" dirty="0">
                <a:solidFill>
                  <a:schemeClr val="accent6">
                    <a:lumMod val="50000"/>
                  </a:schemeClr>
                </a:solidFill>
                <a:latin typeface="Times New Roman" panose="02020603050405020304" pitchFamily="18" charset="0"/>
                <a:cs typeface="Times New Roman" panose="02020603050405020304" pitchFamily="18" charset="0"/>
                <a:hlinkClick r:id="rId3"/>
              </a:rPr>
              <a:t>https://</a:t>
            </a:r>
            <a:r>
              <a:rPr lang="en-US" sz="1600" dirty="0" smtClean="0">
                <a:solidFill>
                  <a:schemeClr val="accent6">
                    <a:lumMod val="50000"/>
                  </a:schemeClr>
                </a:solidFill>
                <a:latin typeface="Times New Roman" panose="02020603050405020304" pitchFamily="18" charset="0"/>
                <a:cs typeface="Times New Roman" panose="02020603050405020304" pitchFamily="18" charset="0"/>
                <a:hlinkClick r:id="rId3"/>
              </a:rPr>
              <a:t>www.militaryonesource.mil</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 </a:t>
            </a:r>
          </a:p>
          <a:p>
            <a:endParaRPr lang="en-US" sz="800"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Military OneSource at Little Rock AFB</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 (501) 987-1110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Installation </a:t>
            </a:r>
            <a:r>
              <a:rPr lang="en-US" sz="1600" b="1" dirty="0">
                <a:solidFill>
                  <a:schemeClr val="accent6">
                    <a:lumMod val="50000"/>
                  </a:schemeClr>
                </a:solidFill>
                <a:latin typeface="Times New Roman" panose="02020603050405020304" pitchFamily="18" charset="0"/>
                <a:cs typeface="Times New Roman" panose="02020603050405020304" pitchFamily="18" charset="0"/>
              </a:rPr>
              <a:t>website</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1600" dirty="0">
                <a:solidFill>
                  <a:schemeClr val="accent6">
                    <a:lumMod val="50000"/>
                  </a:schemeClr>
                </a:solidFill>
                <a:latin typeface="Times New Roman" panose="02020603050405020304" pitchFamily="18" charset="0"/>
                <a:cs typeface="Times New Roman" panose="02020603050405020304" pitchFamily="18" charset="0"/>
                <a:hlinkClick r:id="rId4"/>
              </a:rPr>
              <a:t>https://</a:t>
            </a:r>
            <a:r>
              <a:rPr lang="en-US" sz="1600" dirty="0" smtClean="0">
                <a:solidFill>
                  <a:schemeClr val="accent6">
                    <a:lumMod val="50000"/>
                  </a:schemeClr>
                </a:solidFill>
                <a:latin typeface="Times New Roman" panose="02020603050405020304" pitchFamily="18" charset="0"/>
                <a:cs typeface="Times New Roman" panose="02020603050405020304" pitchFamily="18" charset="0"/>
                <a:hlinkClick r:id="rId4"/>
              </a:rPr>
              <a:t>installations.militaryonesource.mil/in-depth-overview/little-rock-afb</a:t>
            </a:r>
            <a:r>
              <a:rPr lang="en-US" sz="1600" dirty="0" smtClean="0">
                <a:solidFill>
                  <a:schemeClr val="accent6">
                    <a:lumMod val="50000"/>
                  </a:schemeClr>
                </a:solidFill>
                <a:latin typeface="Times New Roman" panose="02020603050405020304" pitchFamily="18" charset="0"/>
                <a:cs typeface="Times New Roman" panose="02020603050405020304" pitchFamily="18" charset="0"/>
              </a:rPr>
              <a:t> </a:t>
            </a:r>
          </a:p>
          <a:p>
            <a:endParaRPr lang="en-US" sz="1400" dirty="0">
              <a:solidFill>
                <a:schemeClr val="accent2"/>
              </a:solidFill>
              <a:latin typeface="Times New Roman" panose="02020603050405020304" pitchFamily="18" charset="0"/>
              <a:cs typeface="Times New Roman" panose="02020603050405020304" pitchFamily="18" charset="0"/>
            </a:endParaRPr>
          </a:p>
          <a:p>
            <a:endParaRPr lang="en-US"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5719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Types of Leave Available</a:t>
            </a:r>
          </a:p>
        </p:txBody>
      </p:sp>
      <p:sp>
        <p:nvSpPr>
          <p:cNvPr id="4" name="TextBox 3"/>
          <p:cNvSpPr txBox="1"/>
          <p:nvPr/>
        </p:nvSpPr>
        <p:spPr>
          <a:xfrm>
            <a:off x="2413262" y="1357460"/>
            <a:ext cx="8597245" cy="4401205"/>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chemeClr val="accent6">
                    <a:lumMod val="50000"/>
                  </a:schemeClr>
                </a:solidFill>
                <a:latin typeface="Times New Roman" panose="02020603050405020304" pitchFamily="18" charset="0"/>
                <a:cs typeface="Times New Roman" panose="02020603050405020304" pitchFamily="18" charset="0"/>
              </a:rPr>
              <a:t>Annual Leave</a:t>
            </a:r>
          </a:p>
          <a:p>
            <a:pPr marL="571500" indent="-571500">
              <a:buFont typeface="Arial" panose="020B0604020202020204" pitchFamily="34" charset="0"/>
              <a:buChar char="•"/>
            </a:pPr>
            <a:r>
              <a:rPr lang="en-US" sz="4000" dirty="0">
                <a:solidFill>
                  <a:schemeClr val="accent6">
                    <a:lumMod val="50000"/>
                  </a:schemeClr>
                </a:solidFill>
                <a:latin typeface="Times New Roman" panose="02020603050405020304" pitchFamily="18" charset="0"/>
                <a:cs typeface="Times New Roman" panose="02020603050405020304" pitchFamily="18" charset="0"/>
              </a:rPr>
              <a:t>Sick Leave</a:t>
            </a:r>
          </a:p>
          <a:p>
            <a:pPr marL="571500" indent="-571500">
              <a:buFont typeface="Arial" panose="020B0604020202020204" pitchFamily="34" charset="0"/>
              <a:buChar char="•"/>
            </a:pPr>
            <a:r>
              <a:rPr lang="en-US" sz="4000" dirty="0">
                <a:solidFill>
                  <a:schemeClr val="accent6">
                    <a:lumMod val="50000"/>
                  </a:schemeClr>
                </a:solidFill>
                <a:latin typeface="Times New Roman" panose="02020603050405020304" pitchFamily="18" charset="0"/>
                <a:cs typeface="Times New Roman" panose="02020603050405020304" pitchFamily="18" charset="0"/>
              </a:rPr>
              <a:t>Family Medical Leave Act (FMLA)</a:t>
            </a:r>
          </a:p>
          <a:p>
            <a:pPr marL="571500" indent="-571500">
              <a:buFont typeface="Arial" panose="020B0604020202020204" pitchFamily="34" charset="0"/>
              <a:buChar char="•"/>
            </a:pPr>
            <a:r>
              <a:rPr lang="en-US" sz="4000" dirty="0">
                <a:solidFill>
                  <a:schemeClr val="accent6">
                    <a:lumMod val="50000"/>
                  </a:schemeClr>
                </a:solidFill>
                <a:latin typeface="Times New Roman" panose="02020603050405020304" pitchFamily="18" charset="0"/>
                <a:cs typeface="Times New Roman" panose="02020603050405020304" pitchFamily="18" charset="0"/>
              </a:rPr>
              <a:t>Paid Parental </a:t>
            </a:r>
            <a:r>
              <a:rPr lang="en-US" sz="4000" dirty="0" smtClean="0">
                <a:solidFill>
                  <a:schemeClr val="accent6">
                    <a:lumMod val="50000"/>
                  </a:schemeClr>
                </a:solidFill>
                <a:latin typeface="Times New Roman" panose="02020603050405020304" pitchFamily="18" charset="0"/>
                <a:cs typeface="Times New Roman" panose="02020603050405020304" pitchFamily="18" charset="0"/>
              </a:rPr>
              <a:t>Leave (PPL)</a:t>
            </a:r>
            <a:endParaRPr lang="en-US" sz="4000" dirty="0">
              <a:solidFill>
                <a:schemeClr val="accent6">
                  <a:lumMod val="50000"/>
                </a:schemeClr>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000" dirty="0">
                <a:solidFill>
                  <a:schemeClr val="accent6">
                    <a:lumMod val="50000"/>
                  </a:schemeClr>
                </a:solidFill>
                <a:latin typeface="Times New Roman" panose="02020603050405020304" pitchFamily="18" charset="0"/>
                <a:cs typeface="Times New Roman" panose="02020603050405020304" pitchFamily="18" charset="0"/>
              </a:rPr>
              <a:t>Voluntary Leave Transfer Program</a:t>
            </a:r>
          </a:p>
          <a:p>
            <a:pPr marL="571500" indent="-571500">
              <a:buFont typeface="Arial" panose="020B0604020202020204" pitchFamily="34" charset="0"/>
              <a:buChar char="•"/>
            </a:pPr>
            <a:r>
              <a:rPr lang="en-US" sz="4000" dirty="0">
                <a:solidFill>
                  <a:schemeClr val="accent6">
                    <a:lumMod val="50000"/>
                  </a:schemeClr>
                </a:solidFill>
                <a:latin typeface="Times New Roman" panose="02020603050405020304" pitchFamily="18" charset="0"/>
                <a:cs typeface="Times New Roman" panose="02020603050405020304" pitchFamily="18" charset="0"/>
              </a:rPr>
              <a:t>Disabled Veteran Leave</a:t>
            </a:r>
          </a:p>
          <a:p>
            <a:pPr marL="571500" indent="-571500">
              <a:buFont typeface="Arial" panose="020B0604020202020204" pitchFamily="34" charset="0"/>
              <a:buChar char="•"/>
            </a:pPr>
            <a:r>
              <a:rPr lang="en-US" sz="4000" dirty="0">
                <a:solidFill>
                  <a:schemeClr val="accent6">
                    <a:lumMod val="50000"/>
                  </a:schemeClr>
                </a:solidFill>
                <a:latin typeface="Times New Roman" panose="02020603050405020304" pitchFamily="18" charset="0"/>
                <a:cs typeface="Times New Roman" panose="02020603050405020304" pitchFamily="18" charset="0"/>
              </a:rPr>
              <a:t>Court Leave</a:t>
            </a:r>
          </a:p>
        </p:txBody>
      </p:sp>
    </p:spTree>
    <p:extLst>
      <p:ext uri="{BB962C8B-B14F-4D97-AF65-F5344CB8AC3E}">
        <p14:creationId xmlns:p14="http://schemas.microsoft.com/office/powerpoint/2010/main" val="3002033580"/>
      </p:ext>
    </p:extLst>
  </p:cSld>
  <p:clrMapOvr>
    <a:masterClrMapping/>
  </p:clrMapOvr>
  <p:transition/>
</p:sld>
</file>

<file path=ppt/theme/theme1.xml><?xml version="1.0" encoding="utf-8"?>
<a:theme xmlns:a="http://schemas.openxmlformats.org/drawingml/2006/main" name="19AW_MasterSlide1JUL">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59644A7-0206-4618-9E66-7DB24547E872}" vid="{79173616-1EFD-4EB5-BDE7-A6667CB0B813}"/>
    </a:ext>
  </a:extLst>
</a:theme>
</file>

<file path=ppt/theme/theme2.xml><?xml version="1.0" encoding="utf-8"?>
<a:theme xmlns:a="http://schemas.openxmlformats.org/drawingml/2006/main" name="1_19AW_MasterSlide1JUL_UNCLASS">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59644A7-0206-4618-9E66-7DB24547E872}" vid="{DF8486B5-861D-4788-A589-34AA98484593}"/>
    </a:ext>
  </a:extLst>
</a:theme>
</file>

<file path=ppt/theme/theme3.xml><?xml version="1.0" encoding="utf-8"?>
<a:theme xmlns:a="http://schemas.openxmlformats.org/drawingml/2006/main" name="18 AF Template">
  <a:themeElements>
    <a:clrScheme name="">
      <a:dk1>
        <a:srgbClr val="003399"/>
      </a:dk1>
      <a:lt1>
        <a:srgbClr val="FFFFFF"/>
      </a:lt1>
      <a:dk2>
        <a:srgbClr val="000000"/>
      </a:dk2>
      <a:lt2>
        <a:srgbClr val="808080"/>
      </a:lt2>
      <a:accent1>
        <a:srgbClr val="00CC99"/>
      </a:accent1>
      <a:accent2>
        <a:srgbClr val="3333CC"/>
      </a:accent2>
      <a:accent3>
        <a:srgbClr val="FFFFFF"/>
      </a:accent3>
      <a:accent4>
        <a:srgbClr val="002A82"/>
      </a:accent4>
      <a:accent5>
        <a:srgbClr val="AAE2CA"/>
      </a:accent5>
      <a:accent6>
        <a:srgbClr val="2D2DB9"/>
      </a:accent6>
      <a:hlink>
        <a:srgbClr val="CCCCFF"/>
      </a:hlink>
      <a:folHlink>
        <a:srgbClr val="B2B2B2"/>
      </a:folHlink>
    </a:clrScheme>
    <a:fontScheme name="AMC2003_Template (adjus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00"/>
          </a:solidFill>
          <a:prstDash val="dash"/>
          <a:round/>
          <a:headEnd type="none" w="med" len="med"/>
          <a:tailEnd type="none" w="med" len="med"/>
        </a:ln>
        <a:effectLst>
          <a:outerShdw dist="35921" dir="2700000" algn="ctr" rotWithShape="0">
            <a:schemeClr val="bg2"/>
          </a:outerShdw>
        </a:effectLst>
      </a:spPr>
      <a:bodyPr vert="horz" wrap="square" lIns="82550" tIns="41275" rIns="82550" bIns="41275" numCol="1" anchor="ctr" anchorCtr="0" compatLnSpc="1">
        <a:prstTxWarp prst="textNoShape">
          <a:avLst/>
        </a:prstTxWarp>
        <a:spAutoFit/>
      </a:bodyPr>
      <a:lstStyle>
        <a:defPPr marL="0" marR="0" indent="0" algn="ctr" defTabSz="739775" rtl="0" eaLnBrk="0" fontAlgn="base" latinLnBrk="0" hangingPunct="0">
          <a:lnSpc>
            <a:spcPct val="90000"/>
          </a:lnSpc>
          <a:spcBef>
            <a:spcPct val="0"/>
          </a:spcBef>
          <a:spcAft>
            <a:spcPct val="0"/>
          </a:spcAft>
          <a:buClrTx/>
          <a:buSzTx/>
          <a:buFontTx/>
          <a:buNone/>
          <a:tabLst/>
          <a:defRPr kumimoji="0" lang="en-US" sz="2000" b="1" i="0" u="none" strike="noStrike" cap="none" normalizeH="0" baseline="0" smtClean="0">
            <a:ln>
              <a:noFill/>
            </a:ln>
            <a:solidFill>
              <a:srgbClr val="000066"/>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19050" cap="flat" cmpd="sng" algn="ctr">
          <a:solidFill>
            <a:srgbClr val="000000"/>
          </a:solidFill>
          <a:prstDash val="dash"/>
          <a:round/>
          <a:headEnd type="none" w="med" len="med"/>
          <a:tailEnd type="none" w="med" len="med"/>
        </a:ln>
        <a:effectLst>
          <a:outerShdw dist="35921" dir="2700000" algn="ctr" rotWithShape="0">
            <a:schemeClr val="bg2"/>
          </a:outerShdw>
        </a:effectLst>
      </a:spPr>
      <a:bodyPr vert="horz" wrap="square" lIns="82550" tIns="41275" rIns="82550" bIns="41275" numCol="1" anchor="ctr" anchorCtr="0" compatLnSpc="1">
        <a:prstTxWarp prst="textNoShape">
          <a:avLst/>
        </a:prstTxWarp>
        <a:spAutoFit/>
      </a:bodyPr>
      <a:lstStyle>
        <a:defPPr marL="0" marR="0" indent="0" algn="ctr" defTabSz="739775" rtl="0" eaLnBrk="0" fontAlgn="base" latinLnBrk="0" hangingPunct="0">
          <a:lnSpc>
            <a:spcPct val="90000"/>
          </a:lnSpc>
          <a:spcBef>
            <a:spcPct val="0"/>
          </a:spcBef>
          <a:spcAft>
            <a:spcPct val="0"/>
          </a:spcAft>
          <a:buClrTx/>
          <a:buSzTx/>
          <a:buFontTx/>
          <a:buNone/>
          <a:tabLst/>
          <a:defRPr kumimoji="0" lang="en-US" sz="2000" b="1" i="0" u="none" strike="noStrike" cap="none" normalizeH="0" baseline="0" smtClean="0">
            <a:ln>
              <a:noFill/>
            </a:ln>
            <a:solidFill>
              <a:srgbClr val="000066"/>
            </a:solidFill>
            <a:effectLst>
              <a:outerShdw blurRad="38100" dist="38100" dir="2700000" algn="tl">
                <a:srgbClr val="000000">
                  <a:alpha val="43137"/>
                </a:srgbClr>
              </a:outerShdw>
            </a:effectLst>
            <a:latin typeface="Arial" charset="0"/>
          </a:defRPr>
        </a:defPPr>
      </a:lstStyle>
    </a:lnDef>
  </a:objectDefaults>
  <a:extraClrSchemeLst>
    <a:extraClrScheme>
      <a:clrScheme name="AMC2003_Template (adjusted) 1">
        <a:dk1>
          <a:srgbClr val="000066"/>
        </a:dk1>
        <a:lt1>
          <a:srgbClr val="FFFFFF"/>
        </a:lt1>
        <a:dk2>
          <a:srgbClr val="000066"/>
        </a:dk2>
        <a:lt2>
          <a:srgbClr val="111111"/>
        </a:lt2>
        <a:accent1>
          <a:srgbClr val="00FF00"/>
        </a:accent1>
        <a:accent2>
          <a:srgbClr val="3333CC"/>
        </a:accent2>
        <a:accent3>
          <a:srgbClr val="FFFFFF"/>
        </a:accent3>
        <a:accent4>
          <a:srgbClr val="000056"/>
        </a:accent4>
        <a:accent5>
          <a:srgbClr val="AAFFAA"/>
        </a:accent5>
        <a:accent6>
          <a:srgbClr val="2D2DB9"/>
        </a:accent6>
        <a:hlink>
          <a:srgbClr val="0099FF"/>
        </a:hlink>
        <a:folHlink>
          <a:srgbClr val="FF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59644A7-0206-4618-9E66-7DB24547E872}" vid="{27A03D5D-0213-4DF8-A949-FE3A8D64E56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BB590BE2091A49B52A5C1B40654409" ma:contentTypeVersion="9" ma:contentTypeDescription="Create a new document." ma:contentTypeScope="" ma:versionID="fc89607d4575bc3947d2e1223cc6ae00">
  <xsd:schema xmlns:xsd="http://www.w3.org/2001/XMLSchema" xmlns:xs="http://www.w3.org/2001/XMLSchema" xmlns:p="http://schemas.microsoft.com/office/2006/metadata/properties" xmlns:ns1="http://schemas.microsoft.com/sharepoint/v3" xmlns:ns2="54a1c385-0e48-48cf-a876-caad15365e2a" targetNamespace="http://schemas.microsoft.com/office/2006/metadata/properties" ma:root="true" ma:fieldsID="83d06f46d6e16d927423fec4fc003fda" ns1:_="" ns2:_="">
    <xsd:import namespace="http://schemas.microsoft.com/sharepoint/v3"/>
    <xsd:import namespace="54a1c385-0e48-48cf-a876-caad15365e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a1c385-0e48-48cf-a876-caad15365e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54DCDA-CB97-4EC2-8AAC-E3BBB28046DB}">
  <ds:schemaRefs>
    <ds:schemaRef ds:uri="http://schemas.microsoft.com/sharepoint/v3/contenttype/forms"/>
  </ds:schemaRefs>
</ds:datastoreItem>
</file>

<file path=customXml/itemProps2.xml><?xml version="1.0" encoding="utf-8"?>
<ds:datastoreItem xmlns:ds="http://schemas.openxmlformats.org/officeDocument/2006/customXml" ds:itemID="{E0D63B8D-9EE9-4AA6-843E-F30DB425ED20}">
  <ds:schemaRefs>
    <ds:schemaRef ds:uri="54a1c385-0e48-48cf-a876-caad15365e2a"/>
    <ds:schemaRef ds:uri="http://schemas.microsoft.com/office/2006/metadata/properties"/>
    <ds:schemaRef ds:uri="http://purl.org/dc/elements/1.1/"/>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86FC06B1-1A0B-46AB-BBF6-00BDFB302BBB}">
  <ds:schemaRefs>
    <ds:schemaRef ds:uri="54a1c385-0e48-48cf-a876-caad15365e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19 AW Master Slides _ 1 Jul 19</Template>
  <TotalTime>19461</TotalTime>
  <Words>7872</Words>
  <Application>Microsoft Office PowerPoint</Application>
  <PresentationFormat>Widescreen</PresentationFormat>
  <Paragraphs>527</Paragraphs>
  <Slides>28</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Calibri</vt:lpstr>
      <vt:lpstr>Century Schoolbook</vt:lpstr>
      <vt:lpstr>Copperplate Gothic Bold</vt:lpstr>
      <vt:lpstr>Times New Roman</vt:lpstr>
      <vt:lpstr>Wingdings</vt:lpstr>
      <vt:lpstr>19AW_MasterSlide1JUL</vt:lpstr>
      <vt:lpstr>1_19AW_MasterSlide1JUL_UNCLASS</vt:lpstr>
      <vt:lpstr>18 AF Template</vt:lpstr>
      <vt:lpstr>PowerPoint Presentation</vt:lpstr>
      <vt:lpstr>Your Civilian Personnel Team</vt:lpstr>
      <vt:lpstr>Mask Guidelines for Little Rock Air Force Base</vt:lpstr>
      <vt:lpstr>Mask Guidelines for Little Rock Air Force Base</vt:lpstr>
      <vt:lpstr>New Hire’s Orientation Briefings</vt:lpstr>
      <vt:lpstr>Common Access Card (CAC)</vt:lpstr>
      <vt:lpstr>Employee Assistance Program (EAP)</vt:lpstr>
      <vt:lpstr>Military OneSource</vt:lpstr>
      <vt:lpstr>Types of Leave Available</vt:lpstr>
      <vt:lpstr>Annual Leave</vt:lpstr>
      <vt:lpstr>Sick Leave</vt:lpstr>
      <vt:lpstr>Family Medical Leave Act (FMLA)</vt:lpstr>
      <vt:lpstr>Paid Parental Leave</vt:lpstr>
      <vt:lpstr>Voluntary Leave Transfer Program (VLTP)</vt:lpstr>
      <vt:lpstr>Disabled Veteran’s Leave</vt:lpstr>
      <vt:lpstr>Court Leave AFI36-815</vt:lpstr>
      <vt:lpstr>Military Buyback</vt:lpstr>
      <vt:lpstr>SF 813 (Military Credit)</vt:lpstr>
      <vt:lpstr>Health Insurance</vt:lpstr>
      <vt:lpstr>Life Insurance and Long Term Care</vt:lpstr>
      <vt:lpstr>Federal Employees Retirement System</vt:lpstr>
      <vt:lpstr>Thrift Savings Plan (TSP)</vt:lpstr>
      <vt:lpstr>Worker’s Compensation</vt:lpstr>
      <vt:lpstr>Worker’s Compensation Cont. </vt:lpstr>
      <vt:lpstr>Worker’s Compensation Continued</vt:lpstr>
      <vt:lpstr>Union Officials </vt:lpstr>
      <vt:lpstr>Oath of Office</vt:lpstr>
      <vt:lpstr>PowerPoint Presentation</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SCHMIDT, CHRISTOPHER T Capt USAF AMC 19 CES/19 AW/CCE</dc:creator>
  <cp:lastModifiedBy>COBARRUBIA, MARYANNE M GS-07 USAF AMC 19 FSS/FSC</cp:lastModifiedBy>
  <cp:revision>229</cp:revision>
  <cp:lastPrinted>2022-07-05T13:23:12Z</cp:lastPrinted>
  <dcterms:created xsi:type="dcterms:W3CDTF">2019-08-08T21:44:13Z</dcterms:created>
  <dcterms:modified xsi:type="dcterms:W3CDTF">2022-08-29T21:23:07Z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f385c805-647e-41db-9685-f4f4410c6373</vt:lpwstr>
  </property>
  <property fmtid="{D5CDD505-2E9C-101B-9397-08002B2CF9AE}" pid="3" name="ContentTypeId">
    <vt:lpwstr>0x01010048BB590BE2091A49B52A5C1B40654409</vt:lpwstr>
  </property>
</Properties>
</file>