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2" r:id="rId6"/>
    <p:sldMasterId id="2147483665" r:id="rId7"/>
    <p:sldMasterId id="2147483668" r:id="rId8"/>
    <p:sldMasterId id="2147483675" r:id="rId9"/>
  </p:sldMasterIdLst>
  <p:notesMasterIdLst>
    <p:notesMasterId r:id="rId41"/>
  </p:notesMasterIdLst>
  <p:handoutMasterIdLst>
    <p:handoutMasterId r:id="rId42"/>
  </p:handoutMasterIdLst>
  <p:sldIdLst>
    <p:sldId id="421" r:id="rId10"/>
    <p:sldId id="451" r:id="rId11"/>
    <p:sldId id="481" r:id="rId12"/>
    <p:sldId id="452" r:id="rId13"/>
    <p:sldId id="453" r:id="rId14"/>
    <p:sldId id="457" r:id="rId15"/>
    <p:sldId id="454" r:id="rId16"/>
    <p:sldId id="456" r:id="rId17"/>
    <p:sldId id="459" r:id="rId18"/>
    <p:sldId id="460" r:id="rId19"/>
    <p:sldId id="461" r:id="rId20"/>
    <p:sldId id="462" r:id="rId21"/>
    <p:sldId id="463" r:id="rId22"/>
    <p:sldId id="464" r:id="rId23"/>
    <p:sldId id="482" r:id="rId24"/>
    <p:sldId id="485" r:id="rId25"/>
    <p:sldId id="486" r:id="rId26"/>
    <p:sldId id="483" r:id="rId27"/>
    <p:sldId id="465" r:id="rId28"/>
    <p:sldId id="466" r:id="rId29"/>
    <p:sldId id="467" r:id="rId30"/>
    <p:sldId id="469" r:id="rId31"/>
    <p:sldId id="468" r:id="rId32"/>
    <p:sldId id="484" r:id="rId33"/>
    <p:sldId id="470" r:id="rId34"/>
    <p:sldId id="471" r:id="rId35"/>
    <p:sldId id="472" r:id="rId36"/>
    <p:sldId id="473" r:id="rId37"/>
    <p:sldId id="475" r:id="rId38"/>
    <p:sldId id="480" r:id="rId39"/>
    <p:sldId id="444" r:id="rId4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LINS, ANDREA C 2Lt USAF AMC 19 FSS/FSM" initials="AC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99FB168F-E707-4242-B1F2-AC7BF9C6FA51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546D54-3F75-40BD-A88F-DEBA14A2CC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79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3B7CCB43-0904-4E8C-883A-454B217C1794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7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BBC24CA2-D032-4008-9957-2F76F7778C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§"/>
              <a:defRPr b="1"/>
            </a:lvl1pPr>
            <a:lvl2pPr>
              <a:defRPr b="1"/>
            </a:lvl2pPr>
            <a:lvl3pPr>
              <a:buFont typeface="Wingdings" pitchFamily="2" charset="2"/>
              <a:buChar char="Ø"/>
              <a:defRPr b="1"/>
            </a:lvl3pPr>
            <a:lvl4pPr>
              <a:buFont typeface="Courier New" pitchFamily="49" charset="0"/>
              <a:buChar char="o"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043988" y="976313"/>
            <a:ext cx="100012" cy="119062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 flipV="1">
            <a:off x="0" y="989013"/>
            <a:ext cx="9144000" cy="7461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 lIns="79506" tIns="39765" rIns="79506" bIns="39765" anchor="ctr"/>
          <a:lstStyle/>
          <a:p>
            <a:pPr algn="ctr" defTabSz="833438" eaLnBrk="0" hangingPunct="0">
              <a:defRPr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2674938" y="309563"/>
            <a:ext cx="382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175" tIns="43598" rIns="87175" bIns="43598">
            <a:spAutoFit/>
          </a:bodyPr>
          <a:lstStyle/>
          <a:p>
            <a:pPr eaLnBrk="0" hangingPunct="0">
              <a:defRPr/>
            </a:pPr>
            <a:r>
              <a:rPr lang="en-US" sz="3600" b="1" dirty="0">
                <a:solidFill>
                  <a:srgbClr val="000066"/>
                </a:solidFill>
              </a:rPr>
              <a:t>19th Airlift Wing</a:t>
            </a: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 flipV="1">
            <a:off x="0" y="6096000"/>
            <a:ext cx="9144000" cy="762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1300163" y="6238875"/>
            <a:ext cx="6554787" cy="395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175" tIns="43598" rIns="87175" bIns="4359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66"/>
                </a:solidFill>
              </a:rPr>
              <a:t>Mission – Airmen – Partners </a:t>
            </a:r>
          </a:p>
        </p:txBody>
      </p:sp>
      <p:pic>
        <p:nvPicPr>
          <p:cNvPr id="7" name="Picture 12" descr="chrmblue_st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3" y="2312988"/>
            <a:ext cx="398462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1457325" y="1370013"/>
            <a:ext cx="607695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175" tIns="43598" rIns="87175" bIns="4359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00"/>
                </a:solidFill>
              </a:rPr>
              <a:t>Unrivaled Global Reach for America … ALWAYS!</a:t>
            </a:r>
          </a:p>
        </p:txBody>
      </p:sp>
      <p:pic>
        <p:nvPicPr>
          <p:cNvPr id="9" name="Picture 282" descr="19 AW Emblem-Trans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00200" y="2047875"/>
            <a:ext cx="124460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00352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19th Airlift Wing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3063" y="10953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6149" name="Picture 272" descr="19 AW Emblem-Trans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56563" y="96838"/>
            <a:ext cx="873125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4" name="Text Box 7"/>
          <p:cNvSpPr txBox="1">
            <a:spLocks noChangeArrowheads="1"/>
          </p:cNvSpPr>
          <p:nvPr/>
        </p:nvSpPr>
        <p:spPr bwMode="auto">
          <a:xfrm>
            <a:off x="1300163" y="6416675"/>
            <a:ext cx="6554787" cy="36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175" tIns="43598" rIns="87175" bIns="4359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i="1" dirty="0">
                <a:solidFill>
                  <a:srgbClr val="000066"/>
                </a:solidFill>
              </a:rPr>
              <a:t>Mission – Airmen – Partners </a:t>
            </a:r>
          </a:p>
        </p:txBody>
      </p:sp>
      <p:pic>
        <p:nvPicPr>
          <p:cNvPr id="6151" name="Picture 8" descr="chrmblue_std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788" y="63500"/>
            <a:ext cx="962025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79413" y="9906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1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defTabSz="833438" rtl="0" eaLnBrk="0" fontAlgn="base" hangingPunct="0">
        <a:spcBef>
          <a:spcPct val="0"/>
        </a:spcBef>
        <a:spcAft>
          <a:spcPct val="0"/>
        </a:spcAft>
        <a:defRPr sz="5400" b="1" baseline="30000">
          <a:solidFill>
            <a:srgbClr val="000066"/>
          </a:solidFill>
          <a:latin typeface="+mj-lt"/>
          <a:ea typeface="+mj-ea"/>
          <a:cs typeface="+mj-cs"/>
        </a:defRPr>
      </a:lvl1pPr>
      <a:lvl2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2pPr>
      <a:lvl3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3pPr>
      <a:lvl4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4pPr>
      <a:lvl5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5pPr>
      <a:lvl6pPr marL="4572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6pPr>
      <a:lvl7pPr marL="9144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7pPr>
      <a:lvl8pPr marL="13716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8pPr>
      <a:lvl9pPr marL="18288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9pPr>
    </p:titleStyle>
    <p:bodyStyle>
      <a:lvl1pPr marL="312738" indent="-3127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7863" indent="-2619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041400" indent="-207963" algn="l" defTabSz="833438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58913" indent="-209550" algn="l" defTabSz="833438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74838" indent="-207963" algn="l" defTabSz="833438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320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892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464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036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-1143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3063" y="10953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6149" name="Picture 272" descr="19 AW Emblem-Trans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56563" y="96838"/>
            <a:ext cx="873125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4" name="Text Box 7"/>
          <p:cNvSpPr txBox="1">
            <a:spLocks noChangeArrowheads="1"/>
          </p:cNvSpPr>
          <p:nvPr/>
        </p:nvSpPr>
        <p:spPr bwMode="auto">
          <a:xfrm>
            <a:off x="1300163" y="6416675"/>
            <a:ext cx="6554787" cy="36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175" tIns="43598" rIns="87175" bIns="4359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i="1" dirty="0">
                <a:solidFill>
                  <a:srgbClr val="000066"/>
                </a:solidFill>
              </a:rPr>
              <a:t>Mission – Airmen – Partners </a:t>
            </a:r>
          </a:p>
        </p:txBody>
      </p:sp>
      <p:pic>
        <p:nvPicPr>
          <p:cNvPr id="6151" name="Picture 8" descr="chrmblue_std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788" y="63500"/>
            <a:ext cx="962025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79413" y="9906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555276"/>
      </p:ext>
    </p:extLst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hf hdr="0" dt="0"/>
  <p:txStyles>
    <p:titleStyle>
      <a:lvl1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2pPr>
      <a:lvl3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3pPr>
      <a:lvl4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4pPr>
      <a:lvl5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5pPr>
      <a:lvl6pPr marL="4572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6pPr>
      <a:lvl7pPr marL="9144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7pPr>
      <a:lvl8pPr marL="13716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8pPr>
      <a:lvl9pPr marL="18288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9pPr>
    </p:titleStyle>
    <p:bodyStyle>
      <a:lvl1pPr marL="312738" indent="-3127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7863" indent="-2619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041400" indent="-207963" algn="l" defTabSz="833438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58913" indent="-209550" algn="l" defTabSz="833438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74838" indent="-207963" algn="l" defTabSz="833438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320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892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464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036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143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175" tIns="43598" rIns="87175" bIns="435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3063" y="10953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175" tIns="43598" rIns="87175" bIns="43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028" name="Picture 272" descr="19 AW Emblem-Tran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3" y="96838"/>
            <a:ext cx="8731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0" y="6400800"/>
            <a:ext cx="9144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175" tIns="43598" rIns="87175" bIns="43598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800" b="1" i="1" smtClean="0">
                <a:solidFill>
                  <a:srgbClr val="000066"/>
                </a:solidFill>
              </a:rPr>
              <a:t>Mission – Airmen – Partners </a:t>
            </a:r>
          </a:p>
        </p:txBody>
      </p:sp>
      <p:pic>
        <p:nvPicPr>
          <p:cNvPr id="1030" name="Picture 8" descr="chrmblue_st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63500"/>
            <a:ext cx="96202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Line 4"/>
          <p:cNvSpPr>
            <a:spLocks noChangeShapeType="1"/>
          </p:cNvSpPr>
          <p:nvPr/>
        </p:nvSpPr>
        <p:spPr bwMode="auto">
          <a:xfrm>
            <a:off x="379413" y="9906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032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522845"/>
      </p:ext>
    </p:extLst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hf hdr="0" dt="0"/>
  <p:txStyles>
    <p:titleStyle>
      <a:lvl1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2pPr>
      <a:lvl3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3pPr>
      <a:lvl4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4pPr>
      <a:lvl5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5pPr>
      <a:lvl6pPr marL="4572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6pPr>
      <a:lvl7pPr marL="9144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7pPr>
      <a:lvl8pPr marL="13716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8pPr>
      <a:lvl9pPr marL="18288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9pPr>
    </p:titleStyle>
    <p:bodyStyle>
      <a:lvl1pPr marL="312738" indent="-3127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7863" indent="-2619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041400" indent="-207963" algn="l" defTabSz="833438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58913" indent="-209550" algn="l" defTabSz="833438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74838" indent="-207963" algn="l" defTabSz="833438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320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892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464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036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-1143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3063" y="10953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6149" name="Picture 272" descr="19 AW Emblem-Trans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56563" y="96838"/>
            <a:ext cx="873125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4" name="Text Box 7"/>
          <p:cNvSpPr txBox="1">
            <a:spLocks noChangeArrowheads="1"/>
          </p:cNvSpPr>
          <p:nvPr/>
        </p:nvSpPr>
        <p:spPr bwMode="auto">
          <a:xfrm>
            <a:off x="1300163" y="6416675"/>
            <a:ext cx="6554787" cy="36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175" tIns="43598" rIns="87175" bIns="4359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i="1" dirty="0" smtClean="0">
                <a:solidFill>
                  <a:srgbClr val="000066"/>
                </a:solidFill>
              </a:rPr>
              <a:t>Mission – Airmen – Partners </a:t>
            </a:r>
            <a:endParaRPr lang="en-US" b="1" i="1" dirty="0">
              <a:solidFill>
                <a:srgbClr val="000066"/>
              </a:solidFill>
            </a:endParaRPr>
          </a:p>
        </p:txBody>
      </p:sp>
      <p:pic>
        <p:nvPicPr>
          <p:cNvPr id="6151" name="Picture 8" descr="chrmblue_std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788" y="63500"/>
            <a:ext cx="962025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79413" y="9906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206022"/>
      </p:ext>
    </p:extLst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hf hdr="0" dt="0"/>
  <p:txStyles>
    <p:titleStyle>
      <a:lvl1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2pPr>
      <a:lvl3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3pPr>
      <a:lvl4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4pPr>
      <a:lvl5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5pPr>
      <a:lvl6pPr marL="4572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6pPr>
      <a:lvl7pPr marL="9144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7pPr>
      <a:lvl8pPr marL="13716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8pPr>
      <a:lvl9pPr marL="18288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9pPr>
    </p:titleStyle>
    <p:bodyStyle>
      <a:lvl1pPr marL="312738" indent="-3127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7863" indent="-2619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041400" indent="-207963" algn="l" defTabSz="833438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58913" indent="-209550" algn="l" defTabSz="833438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74838" indent="-207963" algn="l" defTabSz="833438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320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892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464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036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143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3063" y="10953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175" tIns="43598" rIns="87175" bIns="43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028" name="Picture 272" descr="19 AW Emblem-Tran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63" y="96838"/>
            <a:ext cx="873125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0" y="6400800"/>
            <a:ext cx="9144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175" tIns="43598" rIns="87175" bIns="4359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000066"/>
                </a:solidFill>
              </a:rPr>
              <a:t>Mission – Airmen – Partners </a:t>
            </a:r>
          </a:p>
        </p:txBody>
      </p:sp>
      <p:pic>
        <p:nvPicPr>
          <p:cNvPr id="1030" name="Picture 8" descr="chrmblue_st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788" y="63500"/>
            <a:ext cx="962025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Line 4"/>
          <p:cNvSpPr>
            <a:spLocks noChangeShapeType="1"/>
          </p:cNvSpPr>
          <p:nvPr/>
        </p:nvSpPr>
        <p:spPr bwMode="auto">
          <a:xfrm>
            <a:off x="379413" y="9906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032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574276"/>
      </p:ext>
    </p:extLst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/>
      </p:par>
    </p:tnLst>
  </p:timing>
  <p:hf hdr="0" dt="0"/>
  <p:txStyles>
    <p:titleStyle>
      <a:lvl1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2pPr>
      <a:lvl3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3pPr>
      <a:lvl4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4pPr>
      <a:lvl5pPr algn="ctr" defTabSz="833438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000066"/>
          </a:solidFill>
          <a:latin typeface="Arial" charset="0"/>
        </a:defRPr>
      </a:lvl5pPr>
      <a:lvl6pPr marL="4572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6pPr>
      <a:lvl7pPr marL="9144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7pPr>
      <a:lvl8pPr marL="13716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8pPr>
      <a:lvl9pPr marL="1828800" algn="ctr" defTabSz="833438" rtl="0" fontAlgn="base">
        <a:spcBef>
          <a:spcPct val="0"/>
        </a:spcBef>
        <a:spcAft>
          <a:spcPct val="0"/>
        </a:spcAft>
        <a:defRPr sz="3300" b="1">
          <a:solidFill>
            <a:schemeClr val="folHlink"/>
          </a:solidFill>
          <a:latin typeface="Arial" charset="0"/>
        </a:defRPr>
      </a:lvl9pPr>
    </p:titleStyle>
    <p:bodyStyle>
      <a:lvl1pPr marL="312738" indent="-3127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7863" indent="-261938" algn="l" defTabSz="83343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1041400" indent="-207963" algn="l" defTabSz="833438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58913" indent="-209550" algn="l" defTabSz="833438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74838" indent="-207963" algn="l" defTabSz="833438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320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892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464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03638" indent="-207963" algn="l" defTabSz="833438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ckinattherock.com/Civil_Service.shtml" TargetMode="External"/><Relationship Id="rId2" Type="http://schemas.openxmlformats.org/officeDocument/2006/relationships/hyperlink" Target="https://www.ecomp.dol.gov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gum-crm.csd.disa.mil/app/categories/p/1,2/c/2211" TargetMode="External"/><Relationship Id="rId2" Type="http://schemas.openxmlformats.org/officeDocument/2006/relationships/hyperlink" Target="https://gumcrm.csd.disa.mil/app/login/redirect/home/session/L3RpbWUvMTM4NjI3MTAzOC9zaWQvZVJ5Z2k0SGw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ockinattherock.com/Civil_Service.s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072270" y="2590800"/>
            <a:ext cx="4730750" cy="2184400"/>
          </a:xfrm>
        </p:spPr>
        <p:txBody>
          <a:bodyPr lIns="91403" tIns="45700" rIns="91403" bIns="45700">
            <a:no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baseline="0" dirty="0" smtClean="0">
                <a:solidFill>
                  <a:schemeClr val="accent6">
                    <a:lumMod val="50000"/>
                  </a:schemeClr>
                </a:solidFill>
              </a:rPr>
              <a:t>CIVILIAN </a:t>
            </a:r>
            <a:r>
              <a:rPr lang="en-US" sz="3200" baseline="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SUPERVISOR’S COURSE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en-US" sz="3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124200" y="4775200"/>
            <a:ext cx="564515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0" rIns="91403" bIns="45700"/>
          <a:lstStyle/>
          <a:p>
            <a:pPr algn="r" defTabSz="833438" eaLnBrk="0" hangingPunct="0">
              <a:defRPr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cs typeface="+mn-cs"/>
              </a:rPr>
              <a:t>     </a:t>
            </a:r>
          </a:p>
          <a:p>
            <a:pPr algn="r" defTabSz="833438" eaLnBrk="0" hangingPunct="0">
              <a:defRPr/>
            </a:pPr>
            <a:endParaRPr lang="en-US" sz="3200" b="1" dirty="0">
              <a:solidFill>
                <a:schemeClr val="accent6">
                  <a:lumMod val="50000"/>
                </a:schemeClr>
              </a:solidFill>
              <a:cs typeface="+mn-cs"/>
            </a:endParaRPr>
          </a:p>
          <a:p>
            <a:pPr algn="r" defTabSz="833438" eaLnBrk="0" hangingPunct="0">
              <a:defRPr/>
            </a:pPr>
            <a:endParaRPr lang="en-US" sz="3200" b="1" dirty="0">
              <a:solidFill>
                <a:schemeClr val="accent6">
                  <a:lumMod val="50000"/>
                </a:schemeClr>
              </a:solidFill>
              <a:cs typeface="+mn-cs"/>
            </a:endParaRPr>
          </a:p>
          <a:p>
            <a:pPr algn="r" defTabSz="833438" eaLnBrk="0" hangingPunct="0">
              <a:defRPr/>
            </a:pPr>
            <a:endParaRPr lang="en-US" sz="3200" b="1" dirty="0">
              <a:solidFill>
                <a:schemeClr val="accent6">
                  <a:lumMod val="50000"/>
                </a:schemeClr>
              </a:solidFill>
              <a:cs typeface="+mn-cs"/>
            </a:endParaRPr>
          </a:p>
          <a:p>
            <a:pPr algn="r" eaLnBrk="0" hangingPunct="0">
              <a:defRPr/>
            </a:pPr>
            <a:endParaRPr lang="en-US" sz="2400" b="1" dirty="0">
              <a:cs typeface="+mn-cs"/>
            </a:endParaRPr>
          </a:p>
          <a:p>
            <a:pPr algn="r" eaLnBrk="0" hangingPunct="0">
              <a:defRPr/>
            </a:pPr>
            <a:endParaRPr lang="en-US" sz="24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639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Management  Rights</a:t>
            </a:r>
            <a:endParaRPr lang="en-US" sz="3600" baseline="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Determine mission, budget, organization, number of employees and internal security practices</a:t>
            </a:r>
          </a:p>
          <a:p>
            <a:pPr eaLnBrk="1" hangingPunct="1"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Hire, assign, direct, layoff and retain employees; direct work</a:t>
            </a:r>
          </a:p>
          <a:p>
            <a:pPr eaLnBrk="1" hangingPunct="1"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Suspend, remove, reduce in grade/pay, or take other disciplinary action</a:t>
            </a:r>
          </a:p>
          <a:p>
            <a:pPr eaLnBrk="1" hangingPunct="1"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Select from among properly ranked and certified candidates for promotion; or from any other appropriate source</a:t>
            </a:r>
          </a:p>
        </p:txBody>
      </p:sp>
    </p:spTree>
    <p:extLst>
      <p:ext uri="{BB962C8B-B14F-4D97-AF65-F5344CB8AC3E}">
        <p14:creationId xmlns:p14="http://schemas.microsoft.com/office/powerpoint/2010/main" val="133439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Management Responsibilities</a:t>
            </a:r>
            <a:endParaRPr lang="en-US" sz="3600" baseline="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Understand employee rights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Join or not join union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Assist union (steward/officer)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No fear of reprisal</a:t>
            </a:r>
          </a:p>
          <a:p>
            <a:pPr marL="415925" lvl="1" indent="0" eaLnBrk="1" hangingPunct="1">
              <a:buNone/>
            </a:pPr>
            <a:endParaRPr lang="en-US" sz="2100" b="0" dirty="0" smtClean="0">
              <a:cs typeface="Times New Roman" pitchFamily="18" charset="0"/>
            </a:endParaRP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Understand union rights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Represent all employees in bargaining unit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Be present at formal discussions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Be present at investigatory interviews</a:t>
            </a:r>
          </a:p>
          <a:p>
            <a:pPr lvl="1" eaLnBrk="1" hangingPunct="1"/>
            <a:r>
              <a:rPr lang="en-US" b="0" dirty="0" smtClean="0">
                <a:cs typeface="Times New Roman" pitchFamily="18" charset="0"/>
              </a:rPr>
              <a:t>Be informed </a:t>
            </a:r>
            <a:r>
              <a:rPr lang="en-US" b="0" u="sng" dirty="0" smtClean="0">
                <a:cs typeface="Times New Roman" pitchFamily="18" charset="0"/>
              </a:rPr>
              <a:t>in advance</a:t>
            </a:r>
            <a:r>
              <a:rPr lang="en-US" b="0" dirty="0" smtClean="0">
                <a:cs typeface="Times New Roman" pitchFamily="18" charset="0"/>
              </a:rPr>
              <a:t> of significant changes in the working conditions of employees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976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Standards of Conduct</a:t>
            </a:r>
            <a:endParaRPr lang="en-US" sz="3600" baseline="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Conflict of Interest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Political Activity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Use of Official Time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Use of Government Property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Nepotism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Financial Obligations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Outside Employment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Gifts</a:t>
            </a:r>
          </a:p>
          <a:p>
            <a:pPr marL="0" indent="0" eaLnBrk="1" hangingPunct="1">
              <a:spcBef>
                <a:spcPct val="4000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9790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Discipline</a:t>
            </a:r>
            <a:endParaRPr lang="en-US" sz="3600" baseline="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Improper Conduct or Violation of Rules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Constructive/progressive discipline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Non-disciplinary:  Counseling (AF971)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Disciplinary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Oral Admonishment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Reprimand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Suspension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Reduction in Grade and/or Pay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Removal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3950976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Alternative Dispute Resolution</a:t>
            </a:r>
            <a:endParaRPr lang="en-US" sz="3600" baseline="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ts val="576"/>
              </a:spcBef>
            </a:pPr>
            <a:r>
              <a:rPr lang="en-US" b="0" dirty="0" smtClean="0">
                <a:cs typeface="Times New Roman" pitchFamily="18" charset="0"/>
              </a:rPr>
              <a:t>Range of problem solving processes</a:t>
            </a:r>
          </a:p>
          <a:p>
            <a:pPr eaLnBrk="1" hangingPunct="1">
              <a:spcBef>
                <a:spcPts val="576"/>
              </a:spcBef>
            </a:pPr>
            <a:r>
              <a:rPr lang="en-US" b="0" dirty="0" smtClean="0">
                <a:cs typeface="Times New Roman" pitchFamily="18" charset="0"/>
              </a:rPr>
              <a:t>Goal:  resolve disagreements without litigation</a:t>
            </a:r>
          </a:p>
          <a:p>
            <a:pPr eaLnBrk="1" hangingPunct="1">
              <a:spcBef>
                <a:spcPts val="576"/>
              </a:spcBef>
            </a:pPr>
            <a:r>
              <a:rPr lang="en-US" b="0" dirty="0" smtClean="0">
                <a:cs typeface="Times New Roman" pitchFamily="18" charset="0"/>
              </a:rPr>
              <a:t>Union, EEOC, potential discipline, workplace disputes</a:t>
            </a:r>
          </a:p>
          <a:p>
            <a:pPr eaLnBrk="1" hangingPunct="1">
              <a:spcBef>
                <a:spcPts val="576"/>
              </a:spcBef>
            </a:pPr>
            <a:r>
              <a:rPr lang="en-US" b="0" dirty="0" smtClean="0">
                <a:cs typeface="Times New Roman" pitchFamily="18" charset="0"/>
              </a:rPr>
              <a:t>AFI 51-1201 </a:t>
            </a:r>
          </a:p>
          <a:p>
            <a:pPr eaLnBrk="1" hangingPunct="1">
              <a:spcBef>
                <a:spcPts val="576"/>
              </a:spcBef>
            </a:pPr>
            <a:r>
              <a:rPr lang="en-US" b="0" dirty="0" smtClean="0">
                <a:cs typeface="Times New Roman" pitchFamily="18" charset="0"/>
              </a:rPr>
              <a:t>Mediation is one of primary tools</a:t>
            </a:r>
            <a:endParaRPr lang="en-US" b="0" dirty="0"/>
          </a:p>
          <a:p>
            <a:pPr eaLnBrk="1" hangingPunct="1">
              <a:spcBef>
                <a:spcPts val="0"/>
              </a:spcBef>
            </a:pPr>
            <a:r>
              <a:rPr lang="en-US" b="0" dirty="0" smtClean="0"/>
              <a:t>Base POC: Mr. Roger Edwards, 501-987-5215</a:t>
            </a:r>
          </a:p>
          <a:p>
            <a:pPr eaLnBrk="1" hangingPunct="1">
              <a:spcBef>
                <a:spcPts val="0"/>
              </a:spcBef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017144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23900"/>
          </a:xfrm>
        </p:spPr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Equal Employment Opportunity</a:t>
            </a:r>
            <a:br>
              <a:rPr lang="en-US" sz="3600" baseline="0" dirty="0" smtClean="0">
                <a:cs typeface="Times New Roman" pitchFamily="18" charset="0"/>
              </a:rPr>
            </a:br>
            <a:endParaRPr lang="en-US" sz="3600" baseline="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b="0" dirty="0" smtClean="0"/>
              <a:t>Purpose </a:t>
            </a:r>
            <a:r>
              <a:rPr lang="en-US" b="0" dirty="0"/>
              <a:t>of the EO Program </a:t>
            </a:r>
            <a:endParaRPr lang="en-US" b="0" dirty="0" smtClean="0"/>
          </a:p>
          <a:p>
            <a:pPr lvl="1" eaLnBrk="1" hangingPunct="1">
              <a:spcBef>
                <a:spcPts val="0"/>
              </a:spcBef>
            </a:pPr>
            <a:r>
              <a:rPr lang="en-US" b="0" dirty="0"/>
              <a:t>Enhance Mission </a:t>
            </a:r>
            <a:r>
              <a:rPr lang="en-US" b="0" dirty="0" smtClean="0"/>
              <a:t>Readiness</a:t>
            </a:r>
          </a:p>
          <a:p>
            <a:pPr lvl="1" eaLnBrk="1" hangingPunct="1">
              <a:spcBef>
                <a:spcPts val="0"/>
              </a:spcBef>
            </a:pPr>
            <a:endParaRPr lang="en-US" b="0" dirty="0"/>
          </a:p>
          <a:p>
            <a:pPr eaLnBrk="1" hangingPunct="1">
              <a:spcBef>
                <a:spcPts val="0"/>
              </a:spcBef>
            </a:pPr>
            <a:r>
              <a:rPr lang="en-US" b="0" dirty="0"/>
              <a:t>Program Objective </a:t>
            </a:r>
            <a:endParaRPr lang="en-US" b="0" dirty="0" smtClean="0"/>
          </a:p>
          <a:p>
            <a:pPr lvl="1" eaLnBrk="1" hangingPunct="1">
              <a:spcBef>
                <a:spcPts val="0"/>
              </a:spcBef>
            </a:pPr>
            <a:r>
              <a:rPr lang="en-US" b="0" dirty="0"/>
              <a:t>Eradicate Unlawful </a:t>
            </a:r>
            <a:r>
              <a:rPr lang="en-US" b="0" dirty="0" smtClean="0"/>
              <a:t>Discrimination </a:t>
            </a:r>
          </a:p>
          <a:p>
            <a:pPr lvl="1" eaLnBrk="1" hangingPunct="1">
              <a:spcBef>
                <a:spcPts val="0"/>
              </a:spcBef>
            </a:pPr>
            <a:r>
              <a:rPr lang="en-US" b="0" dirty="0"/>
              <a:t>Foster a Positive Human Relations </a:t>
            </a:r>
            <a:r>
              <a:rPr lang="en-US" b="0" dirty="0" smtClean="0"/>
              <a:t>Environment</a:t>
            </a:r>
            <a:endParaRPr lang="en-US" b="0" dirty="0"/>
          </a:p>
          <a:p>
            <a:pPr eaLnBrk="1" hangingPunct="1">
              <a:spcBef>
                <a:spcPts val="0"/>
              </a:spcBef>
            </a:pPr>
            <a:endParaRPr lang="en-US" b="0" dirty="0" smtClean="0"/>
          </a:p>
          <a:p>
            <a:pPr eaLnBrk="1" hangingPunct="1">
              <a:spcBef>
                <a:spcPts val="0"/>
              </a:spcBef>
            </a:pPr>
            <a:r>
              <a:rPr lang="en-US" b="0" dirty="0" smtClean="0"/>
              <a:t>EEO</a:t>
            </a:r>
            <a:endParaRPr lang="en-US" b="0" dirty="0"/>
          </a:p>
          <a:p>
            <a:pPr lvl="1" eaLnBrk="1" hangingPunct="1">
              <a:spcBef>
                <a:spcPts val="0"/>
              </a:spcBef>
            </a:pPr>
            <a:r>
              <a:rPr lang="en-US" b="0" dirty="0"/>
              <a:t>Base POC: Mr. Charles </a:t>
            </a:r>
            <a:r>
              <a:rPr lang="en-US" b="0" dirty="0" err="1"/>
              <a:t>Desaussure</a:t>
            </a:r>
            <a:r>
              <a:rPr lang="en-US" b="0" dirty="0"/>
              <a:t>, 501-987-7898</a:t>
            </a:r>
          </a:p>
          <a:p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040933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Hierarchy</a:t>
            </a:r>
            <a:endParaRPr lang="en-US" sz="3600" baseline="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r>
              <a:rPr lang="en-US" b="0" dirty="0"/>
              <a:t>Hierarchy is a topic of interest for </a:t>
            </a:r>
            <a:r>
              <a:rPr lang="en-US" b="0" dirty="0" smtClean="0"/>
              <a:t>DoD</a:t>
            </a:r>
          </a:p>
          <a:p>
            <a:r>
              <a:rPr lang="en-US" b="0" dirty="0"/>
              <a:t>Proper hierarchy maintenance allows </a:t>
            </a:r>
            <a:r>
              <a:rPr lang="en-US" b="0" dirty="0" err="1" smtClean="0"/>
              <a:t>mgrs</a:t>
            </a:r>
            <a:r>
              <a:rPr lang="en-US" b="0" dirty="0" smtClean="0"/>
              <a:t> and </a:t>
            </a:r>
            <a:r>
              <a:rPr lang="en-US" b="0" dirty="0" err="1" smtClean="0"/>
              <a:t>supvs</a:t>
            </a:r>
            <a:r>
              <a:rPr lang="en-US" b="0" dirty="0" smtClean="0"/>
              <a:t>:</a:t>
            </a:r>
            <a:endParaRPr lang="en-US" b="0" dirty="0"/>
          </a:p>
          <a:p>
            <a:pPr lvl="1"/>
            <a:r>
              <a:rPr lang="en-US" b="0" dirty="0" smtClean="0"/>
              <a:t>Direct </a:t>
            </a:r>
            <a:r>
              <a:rPr lang="en-US" b="0" dirty="0"/>
              <a:t>access to their employee’s records via </a:t>
            </a:r>
            <a:r>
              <a:rPr lang="en-US" b="0" dirty="0" err="1"/>
              <a:t>MyBiz</a:t>
            </a:r>
            <a:r>
              <a:rPr lang="en-US" b="0" dirty="0"/>
              <a:t>+</a:t>
            </a:r>
          </a:p>
          <a:p>
            <a:pPr lvl="1"/>
            <a:r>
              <a:rPr lang="en-US" b="0" dirty="0" smtClean="0"/>
              <a:t>Control </a:t>
            </a:r>
            <a:r>
              <a:rPr lang="en-US" b="0" dirty="0"/>
              <a:t>future personnel actions</a:t>
            </a:r>
          </a:p>
          <a:p>
            <a:pPr lvl="1"/>
            <a:r>
              <a:rPr lang="en-US" b="0" dirty="0" smtClean="0"/>
              <a:t>Ability </a:t>
            </a:r>
            <a:r>
              <a:rPr lang="en-US" b="0" dirty="0"/>
              <a:t>to designate telework eligibility</a:t>
            </a:r>
          </a:p>
          <a:p>
            <a:r>
              <a:rPr lang="en-US" b="0" dirty="0"/>
              <a:t>If hierarchy is not linked, RPAS will be returned to the</a:t>
            </a:r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  CPSs </a:t>
            </a:r>
            <a:r>
              <a:rPr lang="en-US" b="0" dirty="0"/>
              <a:t>or the AFPC Central Classification for </a:t>
            </a:r>
            <a:r>
              <a:rPr lang="en-US" b="0" dirty="0" smtClean="0"/>
              <a:t>action</a:t>
            </a:r>
          </a:p>
          <a:p>
            <a:r>
              <a:rPr lang="en-US" b="0" dirty="0" smtClean="0"/>
              <a:t>The function My Team of </a:t>
            </a:r>
            <a:r>
              <a:rPr lang="en-US" b="0" dirty="0" err="1" smtClean="0"/>
              <a:t>MyBiz</a:t>
            </a:r>
            <a:r>
              <a:rPr lang="en-US" b="0" dirty="0" smtClean="0"/>
              <a:t>+ reflects hierarchy in the Civ </a:t>
            </a:r>
            <a:r>
              <a:rPr lang="en-US" b="0" dirty="0" err="1" smtClean="0"/>
              <a:t>Pers</a:t>
            </a:r>
            <a:r>
              <a:rPr lang="en-US" b="0" dirty="0" smtClean="0"/>
              <a:t> Sys; </a:t>
            </a:r>
            <a:r>
              <a:rPr lang="en-US" b="0" dirty="0" err="1" smtClean="0"/>
              <a:t>Mgrs</a:t>
            </a:r>
            <a:r>
              <a:rPr lang="en-US" b="0" dirty="0" smtClean="0"/>
              <a:t>/</a:t>
            </a:r>
            <a:r>
              <a:rPr lang="en-US" b="0" dirty="0" err="1" smtClean="0"/>
              <a:t>Supvs</a:t>
            </a:r>
            <a:r>
              <a:rPr lang="en-US" b="0" dirty="0" smtClean="0"/>
              <a:t> </a:t>
            </a:r>
            <a:r>
              <a:rPr lang="en-US" b="0" dirty="0"/>
              <a:t>are responsible to maintain an accurate supervisory hierarchy in DCPDS. </a:t>
            </a:r>
            <a:r>
              <a:rPr lang="en-US" b="0" dirty="0" smtClean="0"/>
              <a:t>Please contact the CPS for assistance on updating hierarchy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588335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23900"/>
          </a:xfrm>
        </p:spPr>
        <p:txBody>
          <a:bodyPr/>
          <a:lstStyle/>
          <a:p>
            <a:pPr defTabSz="831850" eaLnBrk="1" hangingPunct="1"/>
            <a:r>
              <a:rPr lang="en-US" sz="3600" baseline="0" dirty="0" err="1" smtClean="0">
                <a:cs typeface="Times New Roman" pitchFamily="18" charset="0"/>
              </a:rPr>
              <a:t>MyBiz</a:t>
            </a:r>
            <a:r>
              <a:rPr lang="en-US" sz="3600" baseline="0" dirty="0" smtClean="0">
                <a:cs typeface="Times New Roman" pitchFamily="18" charset="0"/>
              </a:rPr>
              <a:t>+ &amp; My Team</a:t>
            </a:r>
            <a:endParaRPr lang="en-US" sz="3600" baseline="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066800"/>
            <a:ext cx="8358188" cy="5334000"/>
          </a:xfrm>
        </p:spPr>
        <p:txBody>
          <a:bodyPr/>
          <a:lstStyle/>
          <a:p>
            <a:r>
              <a:rPr lang="en-US" b="0" dirty="0"/>
              <a:t>Displays the employees currently assigned to you</a:t>
            </a:r>
          </a:p>
          <a:p>
            <a:pPr lvl="1"/>
            <a:r>
              <a:rPr lang="en-US" b="0" dirty="0"/>
              <a:t>Add/remove employees assigned to the user in My Team </a:t>
            </a:r>
          </a:p>
          <a:p>
            <a:r>
              <a:rPr lang="en-US" b="0" dirty="0"/>
              <a:t>View </a:t>
            </a:r>
            <a:r>
              <a:rPr lang="en-US" b="0" dirty="0" smtClean="0"/>
              <a:t>suspense </a:t>
            </a:r>
            <a:r>
              <a:rPr lang="en-US" b="0" dirty="0"/>
              <a:t>and pending actions</a:t>
            </a:r>
          </a:p>
          <a:p>
            <a:r>
              <a:rPr lang="en-US" b="0" dirty="0"/>
              <a:t>Provides manager and supervisor capabilities </a:t>
            </a:r>
          </a:p>
          <a:p>
            <a:pPr lvl="1"/>
            <a:r>
              <a:rPr lang="en-US" b="0" dirty="0"/>
              <a:t>Update an employee’s telework indicator </a:t>
            </a:r>
          </a:p>
          <a:p>
            <a:pPr lvl="1"/>
            <a:r>
              <a:rPr lang="en-US" b="0" dirty="0"/>
              <a:t>View detailed information currently available in </a:t>
            </a:r>
            <a:r>
              <a:rPr lang="en-US" b="0" dirty="0" err="1"/>
              <a:t>MyWorkplace</a:t>
            </a:r>
            <a:r>
              <a:rPr lang="en-US" b="0" dirty="0"/>
              <a:t> from the employee’s individual Personal, Salary, Professional, Position, and Awards </a:t>
            </a:r>
            <a:r>
              <a:rPr lang="en-US" b="0" dirty="0" smtClean="0"/>
              <a:t>pages</a:t>
            </a:r>
            <a:endParaRPr lang="en-US" b="0" dirty="0"/>
          </a:p>
          <a:p>
            <a:r>
              <a:rPr lang="en-US" b="0" dirty="0" smtClean="0"/>
              <a:t>Manager </a:t>
            </a:r>
            <a:r>
              <a:rPr lang="en-US" b="0" dirty="0"/>
              <a:t>and supervisor limitations </a:t>
            </a:r>
            <a:endParaRPr lang="en-US" b="0" dirty="0" smtClean="0"/>
          </a:p>
          <a:p>
            <a:pPr lvl="1"/>
            <a:r>
              <a:rPr lang="en-US" b="0" dirty="0" smtClean="0"/>
              <a:t>Employees</a:t>
            </a:r>
            <a:r>
              <a:rPr lang="en-US" b="0" dirty="0"/>
              <a:t>’ individual home pages and reports pages are not available to managers / supervisors </a:t>
            </a:r>
          </a:p>
          <a:p>
            <a:pPr lvl="1"/>
            <a:r>
              <a:rPr lang="en-US" b="0" dirty="0"/>
              <a:t>Social security number, date of birth, gender, and citizenship will not be displayed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241096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23900"/>
          </a:xfrm>
        </p:spPr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Supervisor’s Work Folder</a:t>
            </a:r>
            <a:br>
              <a:rPr lang="en-US" sz="3600" baseline="0" dirty="0" smtClean="0">
                <a:cs typeface="Times New Roman" pitchFamily="18" charset="0"/>
              </a:rPr>
            </a:br>
            <a:endParaRPr lang="en-US" sz="3600" baseline="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r>
              <a:rPr lang="en-US" b="0" dirty="0" smtClean="0"/>
              <a:t>Also referred to as “971 Folder”; maintained at the lowest supervisory level; supervisors at higher levels will not maintain duplicate sets of records</a:t>
            </a:r>
          </a:p>
          <a:p>
            <a:r>
              <a:rPr lang="en-US" b="0" dirty="0" smtClean="0"/>
              <a:t>The SEWF should be kept in a locked drawer/file if possible or at least in the supervisor’s office, where the potential for unauthorized access can be minimized</a:t>
            </a:r>
            <a:endParaRPr lang="en-US" b="0" dirty="0"/>
          </a:p>
          <a:p>
            <a:r>
              <a:rPr lang="en-US" b="0" dirty="0" smtClean="0"/>
              <a:t>Important to maintain </a:t>
            </a:r>
            <a:r>
              <a:rPr lang="en-US" b="0" dirty="0"/>
              <a:t>accurate, current, and complete </a:t>
            </a:r>
            <a:r>
              <a:rPr lang="en-US" b="0" dirty="0" smtClean="0"/>
              <a:t>records: AFPAM 36-106</a:t>
            </a:r>
            <a:r>
              <a:rPr lang="en-US" b="0" dirty="0"/>
              <a:t>, </a:t>
            </a:r>
            <a:r>
              <a:rPr lang="en-US" b="0" i="1" dirty="0"/>
              <a:t>Supervisor’s Records</a:t>
            </a:r>
            <a:r>
              <a:rPr lang="en-US" b="0" dirty="0"/>
              <a:t>, prescribes </a:t>
            </a:r>
            <a:r>
              <a:rPr lang="en-US" b="0" dirty="0" smtClean="0"/>
              <a:t>mandatory documents </a:t>
            </a:r>
          </a:p>
          <a:p>
            <a:endParaRPr lang="en-US" b="0" dirty="0"/>
          </a:p>
          <a:p>
            <a:r>
              <a:rPr lang="en-US" b="0" dirty="0" smtClean="0"/>
              <a:t>Please reference handout for instructions on setting up and SEWF/EPF</a:t>
            </a:r>
          </a:p>
        </p:txBody>
      </p:sp>
    </p:spTree>
    <p:extLst>
      <p:ext uri="{BB962C8B-B14F-4D97-AF65-F5344CB8AC3E}">
        <p14:creationId xmlns:p14="http://schemas.microsoft.com/office/powerpoint/2010/main" val="1652651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23900"/>
          </a:xfrm>
        </p:spPr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Employee Performance</a:t>
            </a:r>
            <a:br>
              <a:rPr lang="en-US" sz="3600" baseline="0" dirty="0" smtClean="0">
                <a:cs typeface="Times New Roman" pitchFamily="18" charset="0"/>
              </a:rPr>
            </a:br>
            <a:endParaRPr lang="en-US" sz="3600" baseline="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Written performance elements and standards – </a:t>
            </a:r>
            <a:br>
              <a:rPr lang="en-US" b="0" dirty="0" smtClean="0">
                <a:cs typeface="Times New Roman" pitchFamily="18" charset="0"/>
              </a:rPr>
            </a:br>
            <a:r>
              <a:rPr lang="en-US" b="0" dirty="0" smtClean="0">
                <a:cs typeface="Times New Roman" pitchFamily="18" charset="0"/>
              </a:rPr>
              <a:t>Core Personnel Document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Standard rating cycle – 1 April to 31 March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Review performance plan (Core Document) with employee at beginning of rating cycle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At least one feedback session (interim)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Annual rating within 30 days of end of cycle 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If funds are available, recognition through performance award (cash and/or time off)</a:t>
            </a:r>
          </a:p>
          <a:p>
            <a:pPr marL="0" indent="0" eaLnBrk="1" hangingPunct="1">
              <a:spcBef>
                <a:spcPct val="4000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516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/>
              <a:t>Civilian Personnel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r>
              <a:rPr lang="en-US" sz="2200" b="0" dirty="0" smtClean="0"/>
              <a:t>The </a:t>
            </a:r>
            <a:r>
              <a:rPr lang="en-US" sz="2200" b="0" dirty="0"/>
              <a:t>primary job of the Civilian Personnel </a:t>
            </a:r>
            <a:r>
              <a:rPr lang="en-US" sz="2200" b="0" dirty="0" smtClean="0"/>
              <a:t>Section </a:t>
            </a:r>
            <a:r>
              <a:rPr lang="en-US" sz="2200" b="0" dirty="0"/>
              <a:t>(</a:t>
            </a:r>
            <a:r>
              <a:rPr lang="en-US" sz="2200" b="0" dirty="0" smtClean="0"/>
              <a:t>CPS) </a:t>
            </a:r>
            <a:r>
              <a:rPr lang="en-US" sz="2200" b="0" dirty="0"/>
              <a:t>is to be a strategic or key advisor to commanders and supervisors on the full range of civilian personnel </a:t>
            </a:r>
            <a:r>
              <a:rPr lang="en-US" sz="2200" b="0" dirty="0" smtClean="0"/>
              <a:t>issues; liaison to AFPC</a:t>
            </a:r>
            <a:endParaRPr lang="en-US" sz="2200" dirty="0" smtClean="0"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Civilian Personnel Section Team Members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000" b="0" dirty="0" smtClean="0">
                <a:cs typeface="Times New Roman" pitchFamily="18" charset="0"/>
              </a:rPr>
              <a:t>Civilian Personnel Officer/Labor Relations Officer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>
                <a:cs typeface="Times New Roman" pitchFamily="18" charset="0"/>
              </a:rPr>
              <a:t>Ms. Lisa </a:t>
            </a:r>
            <a:r>
              <a:rPr lang="en-US" b="0" dirty="0" err="1" smtClean="0">
                <a:cs typeface="Times New Roman" pitchFamily="18" charset="0"/>
              </a:rPr>
              <a:t>Bemrich</a:t>
            </a:r>
            <a:endParaRPr lang="en-US" b="0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000" b="0" dirty="0" smtClean="0">
                <a:cs typeface="Times New Roman" pitchFamily="18" charset="0"/>
              </a:rPr>
              <a:t>HR Specialist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Ms. Heather Baxter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Ms. Sheri Allen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000" b="0" dirty="0" smtClean="0">
                <a:cs typeface="Times New Roman" pitchFamily="18" charset="0"/>
              </a:rPr>
              <a:t>HR Assistant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Ms. Peggy Mathews</a:t>
            </a:r>
            <a:r>
              <a:rPr lang="en-US" dirty="0" smtClean="0">
                <a:cs typeface="Times New Roman" pitchFamily="18" charset="0"/>
              </a:rPr>
              <a:t>	</a:t>
            </a:r>
            <a:r>
              <a:rPr lang="en-US" dirty="0">
                <a:cs typeface="Times New Roman" pitchFamily="18" charset="0"/>
              </a:rPr>
              <a:t>	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Ms. Jennifer Neal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endParaRPr lang="en-US" b="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>
                <a:cs typeface="Times New Roman" pitchFamily="18" charset="0"/>
              </a:rPr>
              <a:t>Servicing Population</a:t>
            </a:r>
            <a:r>
              <a:rPr lang="en-US" b="0" dirty="0">
                <a:cs typeface="Times New Roman" pitchFamily="18" charset="0"/>
              </a:rPr>
              <a:t>: </a:t>
            </a:r>
            <a:r>
              <a:rPr lang="en-US" b="0" dirty="0" smtClean="0">
                <a:cs typeface="Times New Roman" pitchFamily="18" charset="0"/>
              </a:rPr>
              <a:t> Appropriated </a:t>
            </a:r>
            <a:r>
              <a:rPr lang="en-US" b="0" dirty="0">
                <a:cs typeface="Times New Roman" pitchFamily="18" charset="0"/>
              </a:rPr>
              <a:t>Fund </a:t>
            </a:r>
            <a:r>
              <a:rPr lang="en-US" b="0" dirty="0" smtClean="0">
                <a:cs typeface="Times New Roman" pitchFamily="18" charset="0"/>
              </a:rPr>
              <a:t>Employees</a:t>
            </a:r>
            <a:endParaRPr lang="en-US" b="0" dirty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err="1" smtClean="0">
                <a:cs typeface="Times New Roman" pitchFamily="18" charset="0"/>
              </a:rPr>
              <a:t>a.k.a</a:t>
            </a:r>
            <a:r>
              <a:rPr lang="en-US" b="0" dirty="0" smtClean="0">
                <a:cs typeface="Times New Roman" pitchFamily="18" charset="0"/>
              </a:rPr>
              <a:t>: </a:t>
            </a:r>
            <a:r>
              <a:rPr lang="en-US" sz="1800" b="0" dirty="0" smtClean="0">
                <a:cs typeface="Times New Roman" pitchFamily="18" charset="0"/>
              </a:rPr>
              <a:t>Federal Employees, Civil Service, General Schedule (GS), Federal Wage System (WG, WL, WS), Air Reserve Technicians (ART’s)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88887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Other Monetary Recognition</a:t>
            </a:r>
            <a:r>
              <a:rPr lang="en-US" sz="1800" baseline="0" dirty="0" smtClean="0">
                <a:cs typeface="Times New Roman" pitchFamily="18" charset="0"/>
              </a:rPr>
              <a:t> </a:t>
            </a:r>
            <a:endParaRPr lang="en-US" sz="3600" baseline="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Time Off Award (8 to 40 hours)</a:t>
            </a:r>
          </a:p>
          <a:p>
            <a:pPr eaLnBrk="1" hangingPunct="1">
              <a:spcBef>
                <a:spcPts val="0"/>
              </a:spcBef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Notable Achievement Award ($25 to $500)</a:t>
            </a:r>
          </a:p>
          <a:p>
            <a:pPr eaLnBrk="1" hangingPunct="1">
              <a:spcBef>
                <a:spcPts val="0"/>
              </a:spcBef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Special Act or Service Award</a:t>
            </a:r>
          </a:p>
          <a:p>
            <a:pPr eaLnBrk="1" hangingPunct="1">
              <a:spcBef>
                <a:spcPts val="0"/>
              </a:spcBef>
            </a:pPr>
            <a:endParaRPr lang="en-US" b="0" dirty="0">
              <a:cs typeface="Times New Roman" pitchFamily="18" charset="0"/>
            </a:endParaRP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4993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Non-monetary Recognition</a:t>
            </a:r>
            <a:endParaRPr lang="en-US" sz="3600" baseline="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Letter of Appreciation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Letter of Commendation (a commander must sign)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Length of Service (10, 20, 30, 40, 50 years)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Medals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AF Civilian Achievement (AF Achievement)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Exemplary Civilian Service (AF Commendation)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Meritorious Civilian Service (Meritorious Service)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Outstanding Civilian Career Service (Legion of Merit)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8236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Worker’s Compensation</a:t>
            </a:r>
            <a:r>
              <a:rPr lang="en-US" sz="3200" dirty="0" smtClean="0">
                <a:cs typeface="Times New Roman" pitchFamily="18" charset="0"/>
              </a:rPr>
              <a:t/>
            </a:r>
            <a:br>
              <a:rPr lang="en-US" sz="3200" dirty="0" smtClean="0">
                <a:cs typeface="Times New Roman" pitchFamily="18" charset="0"/>
              </a:rPr>
            </a:br>
            <a:endParaRPr lang="en-US" sz="32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b="0" dirty="0" smtClean="0"/>
              <a:t>Program is administered by AFPC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b="0" dirty="0" smtClean="0"/>
              <a:t>New System:  ECOMP </a:t>
            </a:r>
            <a:r>
              <a:rPr lang="en-US" b="0" dirty="0">
                <a:solidFill>
                  <a:srgbClr val="0099FF"/>
                </a:solidFill>
                <a:hlinkClick r:id="rId2"/>
              </a:rPr>
              <a:t>https://</a:t>
            </a:r>
            <a:r>
              <a:rPr lang="en-US" b="0" dirty="0" smtClean="0">
                <a:solidFill>
                  <a:srgbClr val="0099FF"/>
                </a:solidFill>
                <a:hlinkClick r:id="rId2"/>
              </a:rPr>
              <a:t>www.ecomp.dol.gov</a:t>
            </a:r>
            <a:endParaRPr lang="en-US" b="0" dirty="0" smtClean="0">
              <a:solidFill>
                <a:srgbClr val="0099FF"/>
              </a:solidFill>
            </a:endParaRPr>
          </a:p>
          <a:p>
            <a:pPr lvl="1" eaLnBrk="1" hangingPunct="1">
              <a:spcBef>
                <a:spcPct val="40000"/>
              </a:spcBef>
            </a:pPr>
            <a:r>
              <a:rPr lang="en-US" b="0" dirty="0" smtClean="0">
                <a:solidFill>
                  <a:srgbClr val="0099FF"/>
                </a:solidFill>
              </a:rPr>
              <a:t>Training Slides located at:  </a:t>
            </a:r>
            <a:r>
              <a:rPr lang="en-US" b="0" dirty="0">
                <a:hlinkClick r:id="rId3"/>
              </a:rPr>
              <a:t>http://</a:t>
            </a:r>
            <a:r>
              <a:rPr lang="en-US" b="0" dirty="0" smtClean="0">
                <a:hlinkClick r:id="rId3"/>
              </a:rPr>
              <a:t>www.rockinattherock.com/Civil_Service.shtml</a:t>
            </a:r>
            <a:endParaRPr lang="en-US" b="0" dirty="0" smtClean="0"/>
          </a:p>
          <a:p>
            <a:pPr eaLnBrk="1" hangingPunct="1">
              <a:spcBef>
                <a:spcPct val="40000"/>
              </a:spcBef>
            </a:pPr>
            <a:r>
              <a:rPr lang="en-US" b="0" dirty="0" smtClean="0"/>
              <a:t>Supervisor Responsibilities</a:t>
            </a:r>
          </a:p>
          <a:p>
            <a:pPr eaLnBrk="1" hangingPunct="1">
              <a:spcBef>
                <a:spcPct val="40000"/>
              </a:spcBef>
            </a:pPr>
            <a:r>
              <a:rPr lang="en-US" b="0" dirty="0" smtClean="0"/>
              <a:t>Employee Responsibilities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b="0" dirty="0" smtClean="0"/>
              <a:t>Employees now responsible for initiating claims</a:t>
            </a:r>
          </a:p>
          <a:p>
            <a:pPr marL="0" indent="0" eaLnBrk="1" hangingPunct="1">
              <a:spcBef>
                <a:spcPct val="40000"/>
              </a:spcBef>
              <a:buNone/>
            </a:pPr>
            <a:endParaRPr lang="en-US" b="0" dirty="0"/>
          </a:p>
          <a:p>
            <a:pPr eaLnBrk="1" hangingPunct="1">
              <a:spcBef>
                <a:spcPct val="40000"/>
              </a:spcBef>
            </a:pPr>
            <a:r>
              <a:rPr lang="en-US" b="0" dirty="0" smtClean="0"/>
              <a:t>Local POC:  Ms. Peggy Mathews, 501-987-6067</a:t>
            </a:r>
          </a:p>
          <a:p>
            <a:pPr eaLnBrk="1" hangingPunct="1">
              <a:spcBef>
                <a:spcPct val="40000"/>
              </a:spcBef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32456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Training/Development</a:t>
            </a:r>
            <a:endParaRPr lang="en-US" sz="3600" baseline="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Funding – centralized or unit money 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Unit training manager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Civilian Competitive Development Program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Higher graded civilians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Air Command and Staff College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DoD Executive Leadership Development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Excellence in Government Fellows </a:t>
            </a:r>
          </a:p>
          <a:p>
            <a:pPr lvl="1" eaLnBrk="1" hangingPunct="1"/>
            <a:endParaRPr lang="en-US" sz="2400" dirty="0" smtClean="0">
              <a:cs typeface="Times New Roman" pitchFamily="18" charset="0"/>
            </a:endParaRPr>
          </a:p>
          <a:p>
            <a:pPr eaLnBrk="1" hangingPunct="1">
              <a:spcBef>
                <a:spcPct val="40000"/>
              </a:spcBef>
            </a:pPr>
            <a:r>
              <a:rPr lang="en-US" b="0" dirty="0" smtClean="0"/>
              <a:t>Base Training POC:  </a:t>
            </a:r>
            <a:r>
              <a:rPr lang="en-US" b="0" dirty="0" smtClean="0"/>
              <a:t>Mrs</a:t>
            </a:r>
            <a:r>
              <a:rPr lang="en-US" b="0" dirty="0" smtClean="0"/>
              <a:t>. </a:t>
            </a:r>
            <a:r>
              <a:rPr lang="en-US" b="0" dirty="0" smtClean="0"/>
              <a:t>Gina </a:t>
            </a:r>
            <a:r>
              <a:rPr lang="en-US" b="0" dirty="0" err="1" smtClean="0"/>
              <a:t>Thursby</a:t>
            </a:r>
            <a:r>
              <a:rPr lang="en-US" b="0" dirty="0" smtClean="0"/>
              <a:t>, </a:t>
            </a:r>
            <a:r>
              <a:rPr lang="en-US" b="0" dirty="0" smtClean="0"/>
              <a:t>501-987-8893</a:t>
            </a:r>
          </a:p>
        </p:txBody>
      </p:sp>
    </p:spTree>
    <p:extLst>
      <p:ext uri="{BB962C8B-B14F-4D97-AF65-F5344CB8AC3E}">
        <p14:creationId xmlns:p14="http://schemas.microsoft.com/office/powerpoint/2010/main" val="31418022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Hours of Work </a:t>
            </a:r>
            <a:r>
              <a:rPr lang="en-US" sz="3200" dirty="0" smtClean="0">
                <a:cs typeface="Times New Roman" pitchFamily="18" charset="0"/>
              </a:rPr>
              <a:t/>
            </a:r>
            <a:br>
              <a:rPr lang="en-US" sz="3200" dirty="0" smtClean="0">
                <a:cs typeface="Times New Roman" pitchFamily="18" charset="0"/>
              </a:rPr>
            </a:br>
            <a:endParaRPr lang="en-US" sz="32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Set hours and days of work (proper notice)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Approve annual and sick leave use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Document leave use (pay document)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Order and direct overtime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Get proper approvals in advance (if possible)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Be aware Fair Labor Standards Act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Approve work schedule (flexible or compressed)</a:t>
            </a:r>
          </a:p>
          <a:p>
            <a:pPr marL="0" indent="0" eaLnBrk="1" hangingPunct="1">
              <a:spcBef>
                <a:spcPct val="4000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05988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Annual Leave</a:t>
            </a:r>
            <a:endParaRPr lang="en-US" sz="3600" baseline="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4, 6 or 8 hours earned every 2 weeks, based on years of service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Leave year almost same as calendar year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240 hours use or lose limit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No obligation to approve if employee can’t be spared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Can cancel leave (no arbitrary/capricious reasons)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Cannot deny requests if: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Reservist or National Guardsman called to duty</a:t>
            </a:r>
          </a:p>
          <a:p>
            <a:pPr lvl="1" eaLnBrk="1" hangingPunct="1"/>
            <a:r>
              <a:rPr lang="en-US" sz="2400" b="0" dirty="0" smtClean="0">
                <a:cs typeface="Times New Roman" pitchFamily="18" charset="0"/>
              </a:rPr>
              <a:t>Disabled vet going for medical treatment of disability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858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Sick Leave</a:t>
            </a:r>
            <a:endParaRPr lang="en-US" sz="3600" baseline="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4 hours earned every 2 weeks, unlimited accrual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More than 3 consecutive days: medical documentation unless supervisor waives it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Suspected sick leave abuse:  medical documentation for each absence (advance notice of requirement)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Limited use for family care/bereavement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FERS/CSRS receive full-credit for sick-leave - increase years for retirement</a:t>
            </a:r>
          </a:p>
          <a:p>
            <a:pPr marL="0" indent="0" eaLnBrk="1" hangingPunct="1">
              <a:spcBef>
                <a:spcPct val="4000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4175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Other Leave</a:t>
            </a:r>
            <a:endParaRPr lang="en-US" sz="3600" baseline="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Leave without Pay (Military and Regular)</a:t>
            </a: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Military Leave</a:t>
            </a: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Court Leave</a:t>
            </a: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Administrative Dismissal</a:t>
            </a: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Bone-marrow or Organ Donation</a:t>
            </a: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Excused Absence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0" dirty="0" smtClean="0">
                <a:cs typeface="Times New Roman" pitchFamily="18" charset="0"/>
              </a:rPr>
              <a:t>Blood Donation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0" dirty="0" smtClean="0">
                <a:cs typeface="Times New Roman" pitchFamily="18" charset="0"/>
              </a:rPr>
              <a:t>Brief Absence/Tardiness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0" dirty="0" smtClean="0">
                <a:cs typeface="Times New Roman" pitchFamily="18" charset="0"/>
              </a:rPr>
              <a:t>Consulting with CPF, EEO, Operating Officials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0" dirty="0" smtClean="0">
                <a:cs typeface="Times New Roman" pitchFamily="18" charset="0"/>
              </a:rPr>
              <a:t>Other approved by Wing Commander</a:t>
            </a:r>
            <a:endParaRPr lang="en-US" dirty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b="0" dirty="0" smtClean="0">
                <a:cs typeface="Times New Roman" pitchFamily="18" charset="0"/>
              </a:rPr>
              <a:t>Physical Fitness</a:t>
            </a:r>
          </a:p>
        </p:txBody>
      </p:sp>
    </p:spTree>
    <p:extLst>
      <p:ext uri="{BB962C8B-B14F-4D97-AF65-F5344CB8AC3E}">
        <p14:creationId xmlns:p14="http://schemas.microsoft.com/office/powerpoint/2010/main" val="2283710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Important Resources</a:t>
            </a:r>
            <a:endParaRPr lang="en-US" sz="3600" baseline="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>
                <a:cs typeface="Times New Roman" pitchFamily="18" charset="0"/>
              </a:rPr>
              <a:t>Civilian Personnel Flight, 7-3212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Civilian Personnel Management Course – On Web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AFI 36-series (list follows)</a:t>
            </a:r>
          </a:p>
          <a:p>
            <a:pPr eaLnBrk="1" hangingPunct="1"/>
            <a:r>
              <a:rPr lang="en-US" b="0" dirty="0" smtClean="0">
                <a:cs typeface="Times New Roman" pitchFamily="18" charset="0"/>
              </a:rPr>
              <a:t>Local Negotiated Agreement</a:t>
            </a:r>
          </a:p>
          <a:p>
            <a:pPr eaLnBrk="1" hangingPunct="1"/>
            <a:r>
              <a:rPr lang="en-US" b="0" dirty="0" err="1" smtClean="0">
                <a:cs typeface="Times New Roman" pitchFamily="18" charset="0"/>
              </a:rPr>
              <a:t>MyPers</a:t>
            </a:r>
            <a:r>
              <a:rPr lang="en-US" b="0" dirty="0" smtClean="0">
                <a:cs typeface="Times New Roman" pitchFamily="18" charset="0"/>
              </a:rPr>
              <a:t> Website</a:t>
            </a:r>
          </a:p>
          <a:p>
            <a:pPr lvl="1" eaLnBrk="1" hangingPunct="1"/>
            <a:r>
              <a:rPr lang="en-US" b="0" dirty="0">
                <a:hlinkClick r:id="rId2"/>
              </a:rPr>
              <a:t>https://</a:t>
            </a:r>
            <a:r>
              <a:rPr lang="en-US" b="0" dirty="0" smtClean="0">
                <a:hlinkClick r:id="rId2"/>
              </a:rPr>
              <a:t>gumcrm.csd.disa.mil/app/login/redirect/home/session/L3RpbWUvMTM4NjI3MTAzOC9zaWQvZVJ5Z2k0SGw</a:t>
            </a:r>
            <a:r>
              <a:rPr lang="en-US" b="0" dirty="0" smtClean="0"/>
              <a:t>=</a:t>
            </a:r>
          </a:p>
          <a:p>
            <a:pPr eaLnBrk="1" hangingPunct="1"/>
            <a:r>
              <a:rPr lang="en-US" b="0" dirty="0" smtClean="0"/>
              <a:t>Hiring Manager Homepage:</a:t>
            </a:r>
          </a:p>
          <a:p>
            <a:pPr lvl="1" eaLnBrk="1" hangingPunct="1"/>
            <a:r>
              <a:rPr lang="en-US" b="0" dirty="0">
                <a:hlinkClick r:id="rId3"/>
              </a:rPr>
              <a:t>https://</a:t>
            </a:r>
            <a:r>
              <a:rPr lang="en-US" b="0" dirty="0" smtClean="0">
                <a:hlinkClick r:id="rId3"/>
              </a:rPr>
              <a:t>gum-crm.csd.disa.mil/app/categories/p/1,2/c/2211</a:t>
            </a:r>
            <a:endParaRPr lang="en-US" b="0" dirty="0" smtClean="0"/>
          </a:p>
          <a:p>
            <a:pPr eaLnBrk="1" hangingPunct="1"/>
            <a:r>
              <a:rPr lang="en-US" b="0" dirty="0" smtClean="0"/>
              <a:t>Local Website</a:t>
            </a:r>
          </a:p>
          <a:p>
            <a:pPr lvl="1" eaLnBrk="1" hangingPunct="1"/>
            <a:r>
              <a:rPr lang="en-US" b="0" dirty="0">
                <a:hlinkClick r:id="rId4"/>
              </a:rPr>
              <a:t>http://</a:t>
            </a:r>
            <a:r>
              <a:rPr lang="en-US" b="0" dirty="0" smtClean="0">
                <a:hlinkClick r:id="rId4"/>
              </a:rPr>
              <a:t>www.rockinattherock.com/Civil_Service.shtml</a:t>
            </a:r>
            <a:endParaRPr lang="en-US" b="0" dirty="0" smtClean="0"/>
          </a:p>
          <a:p>
            <a:pPr marL="415925" lvl="1" indent="0" eaLnBrk="1" hangingPunct="1">
              <a:buNone/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06163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/>
              <a:t>Major AFI’s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r>
              <a:rPr lang="en-US" b="0" dirty="0" smtClean="0"/>
              <a:t>AFP 36-106, Supervisor’s Records</a:t>
            </a:r>
          </a:p>
          <a:p>
            <a:pPr eaLnBrk="1" hangingPunct="1"/>
            <a:r>
              <a:rPr lang="en-US" b="0" dirty="0" smtClean="0"/>
              <a:t>AFI 36-703, Conduct/Responsibility</a:t>
            </a:r>
          </a:p>
          <a:p>
            <a:pPr eaLnBrk="1" hangingPunct="1"/>
            <a:r>
              <a:rPr lang="en-US" b="0" dirty="0" smtClean="0"/>
              <a:t>AFI 36-704, Discipline</a:t>
            </a:r>
          </a:p>
          <a:p>
            <a:pPr eaLnBrk="1" hangingPunct="1"/>
            <a:r>
              <a:rPr lang="en-US" b="0" dirty="0" smtClean="0"/>
              <a:t>AFI 36-807, Scheduling Work</a:t>
            </a:r>
          </a:p>
          <a:p>
            <a:pPr eaLnBrk="1" hangingPunct="1"/>
            <a:r>
              <a:rPr lang="en-US" b="0" dirty="0" smtClean="0"/>
              <a:t>AFI 36-815, Absence/Leave</a:t>
            </a:r>
          </a:p>
          <a:p>
            <a:pPr eaLnBrk="1" hangingPunct="1"/>
            <a:r>
              <a:rPr lang="en-US" b="0" dirty="0" smtClean="0"/>
              <a:t>AFI 36-1001, Civilian Performance</a:t>
            </a:r>
          </a:p>
          <a:p>
            <a:pPr eaLnBrk="1" hangingPunct="1"/>
            <a:r>
              <a:rPr lang="en-US" b="0" dirty="0" smtClean="0"/>
              <a:t>AFI 36-1004, Recognition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1816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/>
              <a:t>Staff Assignments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83241"/>
              </p:ext>
            </p:extLst>
          </p:nvPr>
        </p:nvGraphicFramePr>
        <p:xfrm>
          <a:off x="600075" y="1109663"/>
          <a:ext cx="7943850" cy="461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Worksheet" r:id="rId3" imgW="7943940" imgH="4619715" progId="Excel.Sheet.12">
                  <p:embed/>
                </p:oleObj>
              </mc:Choice>
              <mc:Fallback>
                <p:oleObj name="Worksheet" r:id="rId3" imgW="7943940" imgH="46197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0075" y="1109663"/>
                        <a:ext cx="7943850" cy="461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8036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-114300"/>
            <a:ext cx="7772400" cy="1143000"/>
          </a:xfrm>
        </p:spPr>
        <p:txBody>
          <a:bodyPr/>
          <a:lstStyle/>
          <a:p>
            <a:pPr defTabSz="831850" eaLnBrk="1" hangingPunct="1"/>
            <a:r>
              <a:rPr lang="en-US" sz="3600" baseline="0" dirty="0" smtClean="0"/>
              <a:t>QUESTIONS??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/>
            <a:endParaRPr lang="en-US" b="0" dirty="0" smtClean="0"/>
          </a:p>
          <a:p>
            <a:pPr lvl="1" eaLnBrk="1" hangingPunct="1"/>
            <a:endParaRPr lang="en-US" sz="2400" b="0" dirty="0" smtClean="0"/>
          </a:p>
          <a:p>
            <a:pPr algn="ctr" eaLnBrk="1" hangingPunct="1">
              <a:buFontTx/>
              <a:buNone/>
            </a:pPr>
            <a:r>
              <a:rPr lang="en-US" b="0" dirty="0" smtClean="0"/>
              <a:t>Call your Servicing Specialist</a:t>
            </a:r>
          </a:p>
          <a:p>
            <a:pPr algn="ctr" eaLnBrk="1" hangingPunct="1">
              <a:buFontTx/>
              <a:buNone/>
            </a:pPr>
            <a:r>
              <a:rPr lang="en-US" b="0" dirty="0" smtClean="0"/>
              <a:t>at</a:t>
            </a:r>
          </a:p>
          <a:p>
            <a:pPr algn="ctr" eaLnBrk="1" hangingPunct="1">
              <a:buFontTx/>
              <a:buNone/>
            </a:pPr>
            <a:r>
              <a:rPr lang="en-US" b="0" dirty="0" smtClean="0"/>
              <a:t>7-3212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31655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</a:t>
            </a:r>
          </a:p>
        </p:txBody>
      </p:sp>
      <p:pic>
        <p:nvPicPr>
          <p:cNvPr id="16387" name="Picture 3" descr="19AW Emble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4738" y="1447800"/>
            <a:ext cx="4418012" cy="44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9130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381000"/>
          </a:xfrm>
        </p:spPr>
        <p:txBody>
          <a:bodyPr/>
          <a:lstStyle/>
          <a:p>
            <a:pPr defTabSz="831850" eaLnBrk="1" hangingPunct="1"/>
            <a:r>
              <a:rPr lang="en-US" sz="3000" baseline="0" dirty="0" smtClean="0"/>
              <a:t>Classification/Position Management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/>
              <a:t>Position: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Authorized to accomplish the mission of the org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UMD authorization/earned by established standards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en-US" b="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 smtClean="0"/>
              <a:t> Classification: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 Assigning title, pay plan (GS/WG), series and grade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 Class standards of Office of Personnel Management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 All PD’s are classified by AFPC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en-US" sz="2400" b="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b="0" dirty="0"/>
              <a:t>Position </a:t>
            </a:r>
            <a:r>
              <a:rPr lang="en-US" b="0" dirty="0" smtClean="0"/>
              <a:t>Description: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A result of classification</a:t>
            </a:r>
            <a:endParaRPr lang="en-US" sz="2400" b="0" dirty="0"/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/>
              <a:t>Includes </a:t>
            </a:r>
            <a:r>
              <a:rPr lang="en-US" sz="2400" b="0" dirty="0" smtClean="0"/>
              <a:t>duties </a:t>
            </a:r>
            <a:r>
              <a:rPr lang="en-US" sz="2400" b="0" dirty="0"/>
              <a:t>and responsibilities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b="0" dirty="0" smtClean="0"/>
              <a:t>Classified based on the position and not the person</a:t>
            </a:r>
            <a:endParaRPr lang="en-US" sz="2400" b="0" dirty="0"/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756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/>
              <a:t>Position Description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0" dirty="0"/>
              <a:t>Air Force Standardized Core Personnel Documents</a:t>
            </a:r>
          </a:p>
          <a:p>
            <a:pPr lvl="1" eaLnBrk="1" hangingPunct="1">
              <a:spcBef>
                <a:spcPct val="0"/>
              </a:spcBef>
            </a:pPr>
            <a:r>
              <a:rPr lang="en-US" b="0" dirty="0"/>
              <a:t>SCPD </a:t>
            </a:r>
            <a:r>
              <a:rPr lang="en-US" b="0" dirty="0" smtClean="0"/>
              <a:t>Library </a:t>
            </a:r>
            <a:r>
              <a:rPr lang="en-US" b="0" dirty="0"/>
              <a:t>is located on the </a:t>
            </a:r>
            <a:r>
              <a:rPr lang="en-US" b="0" dirty="0" err="1"/>
              <a:t>MyPers</a:t>
            </a:r>
            <a:r>
              <a:rPr lang="en-US" b="0" dirty="0"/>
              <a:t> </a:t>
            </a:r>
            <a:r>
              <a:rPr lang="en-US" b="0" dirty="0" smtClean="0"/>
              <a:t>Website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0" dirty="0" smtClean="0"/>
              <a:t>Mandated use by Air Force</a:t>
            </a:r>
          </a:p>
          <a:p>
            <a:pPr lvl="1" eaLnBrk="1" hangingPunct="1">
              <a:spcBef>
                <a:spcPct val="0"/>
              </a:spcBef>
            </a:pPr>
            <a:r>
              <a:rPr lang="en-US" b="0" dirty="0" smtClean="0"/>
              <a:t>Require MAJCOM waiver to use another PD if available</a:t>
            </a:r>
          </a:p>
          <a:p>
            <a:pPr marL="415925" lvl="1" indent="0" eaLnBrk="1" hangingPunct="1">
              <a:spcBef>
                <a:spcPct val="0"/>
              </a:spcBef>
              <a:buNone/>
            </a:pPr>
            <a:endParaRPr lang="en-US" sz="2300" b="0" dirty="0"/>
          </a:p>
          <a:p>
            <a:pPr eaLnBrk="1" hangingPunct="1">
              <a:spcBef>
                <a:spcPct val="0"/>
              </a:spcBef>
            </a:pPr>
            <a:r>
              <a:rPr lang="en-US" sz="2300" b="0" dirty="0" smtClean="0"/>
              <a:t>Assign definite duties, responsibilities and authorities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300" b="0" dirty="0" smtClean="0"/>
              <a:t>Optimum economy, effectiveness, productivity, skill use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300" b="0" dirty="0" smtClean="0"/>
              <a:t>    </a:t>
            </a:r>
          </a:p>
          <a:p>
            <a:pPr eaLnBrk="1" hangingPunct="1">
              <a:spcBef>
                <a:spcPct val="0"/>
              </a:spcBef>
            </a:pPr>
            <a:r>
              <a:rPr lang="en-US" sz="2300" b="0" dirty="0" smtClean="0"/>
              <a:t>Certify accuracy of duties and applicable grade (pay document)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300" b="0" dirty="0" smtClean="0"/>
              <a:t>	</a:t>
            </a:r>
          </a:p>
          <a:p>
            <a:pPr eaLnBrk="1" hangingPunct="1">
              <a:spcBef>
                <a:spcPct val="0"/>
              </a:spcBef>
            </a:pPr>
            <a:r>
              <a:rPr lang="en-US" sz="2300" b="0" dirty="0" smtClean="0"/>
              <a:t>Assigned/reviewed by a supervisor for accuracy; position reviews may be requested if changes have occurred</a:t>
            </a:r>
          </a:p>
          <a:p>
            <a:pPr eaLnBrk="1" hangingPunct="1">
              <a:spcBef>
                <a:spcPct val="40000"/>
              </a:spcBef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253462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Procedures for Filling Positions</a:t>
            </a:r>
            <a:endParaRPr lang="en-US" sz="3600" baseline="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0" dirty="0" smtClean="0">
                <a:cs typeface="Times New Roman" pitchFamily="18" charset="0"/>
              </a:rPr>
              <a:t>Mandatory Placement Rights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Pre-RIF and local priorities (CPS)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DoD Priority Placement Program (AFPC)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0" dirty="0" smtClean="0">
                <a:cs typeface="Times New Roman" pitchFamily="18" charset="0"/>
              </a:rPr>
              <a:t>Initiation of fill/decisions on recruitment sources – Supervisor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200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0" dirty="0" smtClean="0">
                <a:cs typeface="Times New Roman" pitchFamily="18" charset="0"/>
              </a:rPr>
              <a:t>Vacancy Announcement -  AFPC (Open 5 calendar days)</a:t>
            </a:r>
          </a:p>
          <a:p>
            <a:pPr marL="415925" lvl="1" indent="0" eaLnBrk="1" hangingPunct="1">
              <a:lnSpc>
                <a:spcPct val="90000"/>
              </a:lnSpc>
              <a:buNone/>
            </a:pPr>
            <a:endParaRPr lang="en-US" sz="2200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0" dirty="0" smtClean="0">
                <a:cs typeface="Times New Roman" pitchFamily="18" charset="0"/>
              </a:rPr>
              <a:t>Referral lists (5 business days after announcement closes)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15 calendar days for selection; exceptions granted by Wing/CC</a:t>
            </a:r>
          </a:p>
          <a:p>
            <a:pPr eaLnBrk="1" hangingPunct="1">
              <a:lnSpc>
                <a:spcPct val="90000"/>
              </a:lnSpc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Job offers (Sent 5 business days after selection)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Employee has 2 business days to accept or decline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7891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72400" cy="419100"/>
          </a:xfrm>
        </p:spPr>
        <p:txBody>
          <a:bodyPr/>
          <a:lstStyle/>
          <a:p>
            <a:pPr defTabSz="831850" eaLnBrk="1" hangingPunct="1"/>
            <a:r>
              <a:rPr lang="en-US" sz="3600" baseline="0" dirty="0" smtClean="0"/>
              <a:t>Hiring Eligibilities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36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defTabSz="831850" eaLnBrk="1" hangingPunct="1">
              <a:spcBef>
                <a:spcPct val="40000"/>
              </a:spcBef>
            </a:pPr>
            <a:r>
              <a:rPr lang="en-US" b="0" dirty="0" smtClean="0">
                <a:cs typeface="Times New Roman" pitchFamily="18" charset="0"/>
              </a:rPr>
              <a:t>Wide choice of methods for filling positions</a:t>
            </a:r>
            <a:endParaRPr lang="en-US" b="0" dirty="0">
              <a:cs typeface="Times New Roman" pitchFamily="18" charset="0"/>
            </a:endParaRPr>
          </a:p>
          <a:p>
            <a:pPr lvl="1" defTabSz="831850"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Internal AF civilians </a:t>
            </a:r>
            <a:r>
              <a:rPr lang="en-US" sz="2000" b="0" dirty="0" smtClean="0">
                <a:cs typeface="Times New Roman" pitchFamily="18" charset="0"/>
              </a:rPr>
              <a:t>(Promotion/</a:t>
            </a:r>
            <a:r>
              <a:rPr lang="en-US" sz="2000" b="0" dirty="0" err="1" smtClean="0">
                <a:cs typeface="Times New Roman" pitchFamily="18" charset="0"/>
              </a:rPr>
              <a:t>Reassigment</a:t>
            </a:r>
            <a:r>
              <a:rPr lang="en-US" sz="2000" b="0" dirty="0" smtClean="0">
                <a:cs typeface="Times New Roman" pitchFamily="18" charset="0"/>
              </a:rPr>
              <a:t>/</a:t>
            </a:r>
            <a:r>
              <a:rPr lang="en-US" sz="2000" b="0" dirty="0" err="1" smtClean="0">
                <a:cs typeface="Times New Roman" pitchFamily="18" charset="0"/>
              </a:rPr>
              <a:t>Chg</a:t>
            </a:r>
            <a:r>
              <a:rPr lang="en-US" sz="2000" b="0" dirty="0" smtClean="0">
                <a:cs typeface="Times New Roman" pitchFamily="18" charset="0"/>
              </a:rPr>
              <a:t> to Lower </a:t>
            </a:r>
            <a:r>
              <a:rPr lang="en-US" sz="2000" b="0" dirty="0" err="1" smtClean="0">
                <a:cs typeface="Times New Roman" pitchFamily="18" charset="0"/>
              </a:rPr>
              <a:t>Grd</a:t>
            </a:r>
            <a:r>
              <a:rPr lang="en-US" sz="2000" b="0" dirty="0" smtClean="0">
                <a:cs typeface="Times New Roman" pitchFamily="18" charset="0"/>
              </a:rPr>
              <a:t>)</a:t>
            </a:r>
          </a:p>
          <a:p>
            <a:pPr lvl="1" defTabSz="831850"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External</a:t>
            </a:r>
          </a:p>
          <a:p>
            <a:pPr lvl="2" defTabSz="831850" eaLnBrk="1" hangingPunct="1">
              <a:spcBef>
                <a:spcPts val="0"/>
              </a:spcBef>
            </a:pPr>
            <a:r>
              <a:rPr lang="en-US" sz="2000" b="0" dirty="0" smtClean="0">
                <a:cs typeface="Times New Roman" pitchFamily="18" charset="0"/>
              </a:rPr>
              <a:t>Transfers from other federal agencies (DoD/Non DoD)</a:t>
            </a:r>
            <a:endParaRPr lang="en-US" sz="2000" b="0" dirty="0">
              <a:cs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Reinstatement of former Federal employees</a:t>
            </a:r>
            <a:endParaRPr lang="en-US" sz="2000" b="0" dirty="0">
              <a:cs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30</a:t>
            </a:r>
            <a:r>
              <a:rPr lang="en-US" sz="2000" b="0" dirty="0">
                <a:cs typeface="Times New Roman" pitchFamily="18" charset="0"/>
              </a:rPr>
              <a:t>% Disabled </a:t>
            </a:r>
            <a:r>
              <a:rPr lang="en-US" sz="2000" b="0" dirty="0" smtClean="0">
                <a:cs typeface="Times New Roman" pitchFamily="18" charset="0"/>
              </a:rPr>
              <a:t>Veteran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Veterans</a:t>
            </a:r>
            <a:r>
              <a:rPr lang="en-US" sz="2000" b="0" dirty="0">
                <a:cs typeface="Times New Roman" pitchFamily="18" charset="0"/>
              </a:rPr>
              <a:t>’ Recruitment </a:t>
            </a:r>
            <a:r>
              <a:rPr lang="en-US" sz="2000" b="0" dirty="0" smtClean="0">
                <a:cs typeface="Times New Roman" pitchFamily="18" charset="0"/>
              </a:rPr>
              <a:t>Appointment (VRA); GS-11 below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Veterans</a:t>
            </a:r>
            <a:r>
              <a:rPr lang="en-US" sz="2000" b="0" dirty="0">
                <a:cs typeface="Times New Roman" pitchFamily="18" charset="0"/>
              </a:rPr>
              <a:t>’ Employment Opportunity </a:t>
            </a:r>
            <a:r>
              <a:rPr lang="en-US" sz="2000" b="0" dirty="0" smtClean="0">
                <a:cs typeface="Times New Roman" pitchFamily="18" charset="0"/>
              </a:rPr>
              <a:t>Act (VEOA)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Executive </a:t>
            </a:r>
            <a:r>
              <a:rPr lang="en-US" sz="2000" b="0" dirty="0">
                <a:cs typeface="Times New Roman" pitchFamily="18" charset="0"/>
              </a:rPr>
              <a:t>Order 12721 (Military Spouse – </a:t>
            </a:r>
            <a:r>
              <a:rPr lang="en-US" sz="2000" b="0" dirty="0" smtClean="0">
                <a:cs typeface="Times New Roman" pitchFamily="18" charset="0"/>
              </a:rPr>
              <a:t>Overseas)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People </a:t>
            </a:r>
            <a:r>
              <a:rPr lang="en-US" sz="2000" b="0" dirty="0">
                <a:cs typeface="Times New Roman" pitchFamily="18" charset="0"/>
              </a:rPr>
              <a:t>with </a:t>
            </a:r>
            <a:r>
              <a:rPr lang="en-US" sz="2000" b="0" dirty="0" smtClean="0">
                <a:cs typeface="Times New Roman" pitchFamily="18" charset="0"/>
              </a:rPr>
              <a:t>Disabilities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Non-appropriated </a:t>
            </a:r>
            <a:r>
              <a:rPr lang="en-US" sz="2000" b="0" dirty="0">
                <a:cs typeface="Times New Roman" pitchFamily="18" charset="0"/>
              </a:rPr>
              <a:t>Fund </a:t>
            </a:r>
            <a:r>
              <a:rPr lang="en-US" sz="2000" b="0" dirty="0" smtClean="0">
                <a:cs typeface="Times New Roman" pitchFamily="18" charset="0"/>
              </a:rPr>
              <a:t>Employees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Executive Order 13473 (Military </a:t>
            </a:r>
            <a:r>
              <a:rPr lang="en-US" sz="2000" b="0" dirty="0">
                <a:cs typeface="Times New Roman" pitchFamily="18" charset="0"/>
              </a:rPr>
              <a:t>Spouse </a:t>
            </a:r>
            <a:r>
              <a:rPr lang="en-US" sz="2000" b="0" dirty="0" smtClean="0">
                <a:cs typeface="Times New Roman" pitchFamily="18" charset="0"/>
              </a:rPr>
              <a:t>Eligibility)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b="0" dirty="0" smtClean="0">
                <a:cs typeface="Times New Roman" pitchFamily="18" charset="0"/>
              </a:rPr>
              <a:t>AAFES </a:t>
            </a:r>
            <a:endParaRPr lang="en-US" sz="2000" b="0" dirty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General </a:t>
            </a:r>
            <a:r>
              <a:rPr lang="en-US" b="0" dirty="0">
                <a:cs typeface="Times New Roman" pitchFamily="18" charset="0"/>
              </a:rPr>
              <a:t>Public (Delegated Examining Unit)</a:t>
            </a:r>
            <a:endParaRPr lang="en-US" b="0" dirty="0" smtClean="0"/>
          </a:p>
          <a:p>
            <a:pPr marL="311150" indent="-311150" defTabSz="831850"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4899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Merit System Principles</a:t>
            </a:r>
            <a:endParaRPr lang="en-US" sz="3600" baseline="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Recruit qualified people to achieve workforce that fairly represents our society</a:t>
            </a:r>
          </a:p>
          <a:p>
            <a:pPr eaLnBrk="1" hangingPunct="1">
              <a:lnSpc>
                <a:spcPct val="90000"/>
              </a:lnSpc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Select and promote on the basis of relative knowledge, skills and abilities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Use fair and open competition to ensure equal opportunity</a:t>
            </a:r>
            <a:endParaRPr lang="en-US" b="0" dirty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Note:  LRAFB Bargaining Unit Agreement requires employees certified for promotion on LRAFB to a bargaining unit position must be interviewed.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0" dirty="0" smtClean="0">
                <a:cs typeface="Times New Roman" pitchFamily="18" charset="0"/>
              </a:rPr>
              <a:t>No rule to interview one, interview all for other employees	</a:t>
            </a:r>
          </a:p>
          <a:p>
            <a:pPr eaLnBrk="1" hangingPunct="1">
              <a:spcBef>
                <a:spcPct val="400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45991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831850" eaLnBrk="1" hangingPunct="1"/>
            <a:r>
              <a:rPr lang="en-US" sz="3600" baseline="0" dirty="0" smtClean="0">
                <a:cs typeface="Times New Roman" pitchFamily="18" charset="0"/>
              </a:rPr>
              <a:t>Labor Relations</a:t>
            </a:r>
            <a:endParaRPr lang="en-US" sz="3600" baseline="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219200"/>
            <a:ext cx="8358188" cy="51816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Labor </a:t>
            </a:r>
            <a:r>
              <a:rPr lang="en-US" b="0" dirty="0">
                <a:cs typeface="Times New Roman" pitchFamily="18" charset="0"/>
              </a:rPr>
              <a:t>Relations Officer in Civilian Personnel </a:t>
            </a:r>
            <a:r>
              <a:rPr lang="en-US" b="0" dirty="0" smtClean="0">
                <a:cs typeface="Times New Roman" pitchFamily="18" charset="0"/>
              </a:rPr>
              <a:t>Section</a:t>
            </a:r>
            <a:endParaRPr lang="en-US" b="0" dirty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endParaRPr lang="en-US" b="0" dirty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Local Union – AFGE Local 2066 – represents: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b="0" dirty="0" smtClean="0">
                <a:cs typeface="Times New Roman" pitchFamily="18" charset="0"/>
              </a:rPr>
              <a:t>Appropriated Fund Air Force Employees on LRAFB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b="0" dirty="0" smtClean="0">
                <a:cs typeface="Times New Roman" pitchFamily="18" charset="0"/>
              </a:rPr>
              <a:t>Exceptions: Management officials, supervisors, personnel, professionals, confidential employees</a:t>
            </a:r>
          </a:p>
          <a:p>
            <a:pPr lvl="1" eaLnBrk="1" hangingPunct="1">
              <a:spcBef>
                <a:spcPts val="0"/>
              </a:spcBef>
            </a:pPr>
            <a:endParaRPr lang="en-US" sz="2400" b="0" dirty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>
                <a:cs typeface="Times New Roman" pitchFamily="18" charset="0"/>
              </a:rPr>
              <a:t>Union officials and stewards</a:t>
            </a:r>
          </a:p>
          <a:p>
            <a:pPr marL="415925" lvl="1" indent="0" eaLnBrk="1" hangingPunct="1">
              <a:spcBef>
                <a:spcPts val="0"/>
              </a:spcBef>
              <a:buNone/>
            </a:pPr>
            <a:endParaRPr lang="en-US" sz="2400" b="0" dirty="0" smtClean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Local agreement current as of 23 Jul 04</a:t>
            </a:r>
          </a:p>
          <a:p>
            <a:pPr eaLnBrk="1" hangingPunct="1">
              <a:spcBef>
                <a:spcPts val="0"/>
              </a:spcBef>
            </a:pPr>
            <a:endParaRPr lang="en-US" b="0" dirty="0" smtClean="0"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b="0" dirty="0" smtClean="0">
                <a:cs typeface="Times New Roman" pitchFamily="18" charset="0"/>
              </a:rPr>
              <a:t>Labor/Management Partnership Council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b="0" dirty="0" smtClean="0"/>
              <a:t>Chaired by 19 MSG/CV</a:t>
            </a:r>
          </a:p>
          <a:p>
            <a:pPr lvl="1" eaLnBrk="1" hangingPunct="1">
              <a:spcBef>
                <a:spcPts val="0"/>
              </a:spcBef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9384915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96D0EB22C34B42882A3344BB6228A9" ma:contentTypeVersion="8" ma:contentTypeDescription="Create a new document." ma:contentTypeScope="" ma:versionID="e901742034f991063cae7756952cadcb">
  <xsd:schema xmlns:xsd="http://www.w3.org/2001/XMLSchema" xmlns:xs="http://www.w3.org/2001/XMLSchema" xmlns:p="http://schemas.microsoft.com/office/2006/metadata/properties" xmlns:ns2="c17494d2-0a95-4b6c-9228-db590e8b12f2" targetNamespace="http://schemas.microsoft.com/office/2006/metadata/properties" ma:root="true" ma:fieldsID="434901c80e7e4289b03214dc52d8faab" ns2:_="">
    <xsd:import namespace="c17494d2-0a95-4b6c-9228-db590e8b12f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494d2-0a95-4b6c-9228-db590e8b12f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17494d2-0a95-4b6c-9228-db590e8b12f2">W4VVAYKPHENC-2-415</_dlc_DocId>
    <_dlc_DocIdUrl xmlns="c17494d2-0a95-4b6c-9228-db590e8b12f2">
      <Url>https://eim.amc.af.mil/org/19aw/_layouts/DocIdRedir.aspx?ID=W4VVAYKPHENC-2-415</Url>
      <Description>W4VVAYKPHENC-2-415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14310E-924B-4A6B-9E16-EF75EB8D6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7494d2-0a95-4b6c-9228-db590e8b1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B3DE19-7C18-4A9C-9A6E-601EFD683B27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96DD205-CE89-45BE-BF5C-CCCA982A5237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17494d2-0a95-4b6c-9228-db590e8b12f2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0B948142-7486-43E3-BA35-AB5BD0A6F5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5791</TotalTime>
  <Words>1452</Words>
  <Application>Microsoft Office PowerPoint</Application>
  <PresentationFormat>On-screen Show (4:3)</PresentationFormat>
  <Paragraphs>283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Calibri</vt:lpstr>
      <vt:lpstr>Courier New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Worksheet</vt:lpstr>
      <vt:lpstr> CIVILIAN SUPERVISOR’S COURSE   </vt:lpstr>
      <vt:lpstr>Civilian Personnel Section</vt:lpstr>
      <vt:lpstr>Staff Assignments</vt:lpstr>
      <vt:lpstr>Classification/Position Management</vt:lpstr>
      <vt:lpstr>Position Description</vt:lpstr>
      <vt:lpstr>Procedures for Filling Positions</vt:lpstr>
      <vt:lpstr>Hiring Eligibilities </vt:lpstr>
      <vt:lpstr>Merit System Principles</vt:lpstr>
      <vt:lpstr>Labor Relations</vt:lpstr>
      <vt:lpstr>Management  Rights</vt:lpstr>
      <vt:lpstr>Management Responsibilities</vt:lpstr>
      <vt:lpstr>Standards of Conduct</vt:lpstr>
      <vt:lpstr>Discipline</vt:lpstr>
      <vt:lpstr>Alternative Dispute Resolution</vt:lpstr>
      <vt:lpstr>Equal Employment Opportunity </vt:lpstr>
      <vt:lpstr>Hierarchy</vt:lpstr>
      <vt:lpstr>MyBiz+ &amp; My Team</vt:lpstr>
      <vt:lpstr>Supervisor’s Work Folder </vt:lpstr>
      <vt:lpstr>Employee Performance </vt:lpstr>
      <vt:lpstr>Other Monetary Recognition </vt:lpstr>
      <vt:lpstr>Non-monetary Recognition</vt:lpstr>
      <vt:lpstr>Worker’s Compensation </vt:lpstr>
      <vt:lpstr>Training/Development</vt:lpstr>
      <vt:lpstr>Hours of Work  </vt:lpstr>
      <vt:lpstr>Annual Leave</vt:lpstr>
      <vt:lpstr>Sick Leave</vt:lpstr>
      <vt:lpstr>Other Leave</vt:lpstr>
      <vt:lpstr>Important Resources</vt:lpstr>
      <vt:lpstr>Major AFI’s</vt:lpstr>
      <vt:lpstr>QUESTIONS??</vt:lpstr>
      <vt:lpstr> </vt:lpstr>
    </vt:vector>
  </TitlesOfParts>
  <Company>U.S Air Force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Seating</dc:title>
  <dc:creator>BOWERS, BRANDON L MSgt USAF AMC 19 AW/CCE</dc:creator>
  <cp:lastModifiedBy>NEAL, JENNIFER R GS-04 USAF AMC 19 MDSS/SGST</cp:lastModifiedBy>
  <cp:revision>188</cp:revision>
  <cp:lastPrinted>2015-08-04T14:14:51Z</cp:lastPrinted>
  <dcterms:created xsi:type="dcterms:W3CDTF">2013-09-03T20:27:00Z</dcterms:created>
  <dcterms:modified xsi:type="dcterms:W3CDTF">2016-04-19T17:00:16Z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0x0101002896D0EB22C34B42882A3344BB6228A9</vt:lpwstr>
  </property>
  <property fmtid="{D5CDD505-2E9C-101B-9397-08002B2CF9AE}" pid="3" name="_dlc_DocIdItemGuid">
    <vt:lpwstr>6963be3b-cf44-4169-a263-c92c926c7618</vt:lpwstr>
  </property>
</Properties>
</file>