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4" r:id="rId2"/>
    <p:sldId id="325" r:id="rId3"/>
    <p:sldId id="312" r:id="rId4"/>
    <p:sldId id="314" r:id="rId5"/>
    <p:sldId id="315" r:id="rId6"/>
    <p:sldId id="319" r:id="rId7"/>
    <p:sldId id="316" r:id="rId8"/>
    <p:sldId id="313" r:id="rId9"/>
    <p:sldId id="257" r:id="rId10"/>
    <p:sldId id="268" r:id="rId11"/>
    <p:sldId id="317" r:id="rId12"/>
    <p:sldId id="269" r:id="rId13"/>
    <p:sldId id="270" r:id="rId14"/>
    <p:sldId id="307" r:id="rId15"/>
    <p:sldId id="271" r:id="rId16"/>
    <p:sldId id="272" r:id="rId17"/>
    <p:sldId id="273" r:id="rId18"/>
    <p:sldId id="274" r:id="rId19"/>
    <p:sldId id="275" r:id="rId20"/>
    <p:sldId id="289" r:id="rId21"/>
    <p:sldId id="318" r:id="rId22"/>
    <p:sldId id="290" r:id="rId23"/>
    <p:sldId id="291" r:id="rId24"/>
    <p:sldId id="321" r:id="rId25"/>
    <p:sldId id="320" r:id="rId26"/>
    <p:sldId id="293" r:id="rId27"/>
    <p:sldId id="294" r:id="rId28"/>
    <p:sldId id="295" r:id="rId29"/>
    <p:sldId id="322" r:id="rId30"/>
    <p:sldId id="296" r:id="rId31"/>
    <p:sldId id="297" r:id="rId32"/>
    <p:sldId id="298" r:id="rId33"/>
    <p:sldId id="299" r:id="rId34"/>
    <p:sldId id="300" r:id="rId35"/>
    <p:sldId id="323" r:id="rId36"/>
    <p:sldId id="301" r:id="rId37"/>
    <p:sldId id="302" r:id="rId38"/>
    <p:sldId id="303" r:id="rId39"/>
    <p:sldId id="308" r:id="rId40"/>
    <p:sldId id="309"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5187EF-E21F-4B32-92E6-56F8E9496F8D}" type="datetimeFigureOut">
              <a:rPr lang="en-US" smtClean="0"/>
              <a:t>3/19/2015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4E1EC-85DC-4DC2-B12E-2B9BA357351D}" type="slidenum">
              <a:rPr lang="en-US" smtClean="0"/>
              <a:t>‹#›</a:t>
            </a:fld>
            <a:endParaRPr lang="en-US" dirty="0"/>
          </a:p>
        </p:txBody>
      </p:sp>
    </p:spTree>
    <p:extLst>
      <p:ext uri="{BB962C8B-B14F-4D97-AF65-F5344CB8AC3E}">
        <p14:creationId xmlns:p14="http://schemas.microsoft.com/office/powerpoint/2010/main" val="136109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4E1EC-85DC-4DC2-B12E-2B9BA357351D}" type="slidenum">
              <a:rPr lang="en-US" smtClean="0"/>
              <a:t>3</a:t>
            </a:fld>
            <a:endParaRPr lang="en-US" dirty="0"/>
          </a:p>
        </p:txBody>
      </p:sp>
    </p:spTree>
    <p:extLst>
      <p:ext uri="{BB962C8B-B14F-4D97-AF65-F5344CB8AC3E}">
        <p14:creationId xmlns:p14="http://schemas.microsoft.com/office/powerpoint/2010/main" val="33638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393766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64596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320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93618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2772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75453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9597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4862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26818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83754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82405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A3775-312D-4763-939C-2BAFB9AA0F47}" type="datetimeFigureOut">
              <a:rPr lang="en-US" smtClean="0"/>
              <a:t>3/19/2015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CE64A-220F-4CA9-ADEB-E11E170B1D99}" type="slidenum">
              <a:rPr lang="en-US" smtClean="0"/>
              <a:t>‹#›</a:t>
            </a:fld>
            <a:endParaRPr lang="en-US" dirty="0"/>
          </a:p>
        </p:txBody>
      </p:sp>
    </p:spTree>
    <p:extLst>
      <p:ext uri="{BB962C8B-B14F-4D97-AF65-F5344CB8AC3E}">
        <p14:creationId xmlns:p14="http://schemas.microsoft.com/office/powerpoint/2010/main" val="106947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3360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ctrTitle"/>
          </p:nvPr>
        </p:nvSpPr>
        <p:spPr/>
        <p:txBody>
          <a:bodyPr/>
          <a:lstStyle/>
          <a:p>
            <a:r>
              <a:rPr lang="en-US" dirty="0" smtClean="0">
                <a:solidFill>
                  <a:schemeClr val="bg1"/>
                </a:solidFill>
              </a:rPr>
              <a:t>ECOMP For Supervisors</a:t>
            </a:r>
            <a:endParaRPr lang="en-US" dirty="0">
              <a:solidFill>
                <a:schemeClr val="bg1"/>
              </a:solidFill>
            </a:endParaRPr>
          </a:p>
        </p:txBody>
      </p:sp>
    </p:spTree>
    <p:extLst>
      <p:ext uri="{BB962C8B-B14F-4D97-AF65-F5344CB8AC3E}">
        <p14:creationId xmlns:p14="http://schemas.microsoft.com/office/powerpoint/2010/main" val="246899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25" y="1447800"/>
            <a:ext cx="8753475" cy="5181600"/>
          </a:xfrm>
        </p:spPr>
      </p:pic>
      <p:sp>
        <p:nvSpPr>
          <p:cNvPr id="6" name="TextBox 5"/>
          <p:cNvSpPr txBox="1"/>
          <p:nvPr/>
        </p:nvSpPr>
        <p:spPr>
          <a:xfrm>
            <a:off x="3048000" y="2743200"/>
            <a:ext cx="4191000"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Once an employee files an OSHA-301 form in ECOMP, the supervisor associated with the employee’s account will be sent an email alerting that supervisor to the fact that a form needs their review.  </a:t>
            </a:r>
            <a:endParaRPr lang="en-US" sz="1600" dirty="0"/>
          </a:p>
        </p:txBody>
      </p:sp>
    </p:spTree>
    <p:extLst>
      <p:ext uri="{BB962C8B-B14F-4D97-AF65-F5344CB8AC3E}">
        <p14:creationId xmlns:p14="http://schemas.microsoft.com/office/powerpoint/2010/main" val="184464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262" y="1573794"/>
            <a:ext cx="8753475" cy="5181600"/>
          </a:xfrm>
        </p:spPr>
      </p:pic>
      <p:sp>
        <p:nvSpPr>
          <p:cNvPr id="2" name="Rectangle 1"/>
          <p:cNvSpPr/>
          <p:nvPr/>
        </p:nvSpPr>
        <p:spPr>
          <a:xfrm>
            <a:off x="414337" y="2335794"/>
            <a:ext cx="2133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flipV="1">
            <a:off x="2547937" y="2450095"/>
            <a:ext cx="1371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19537" y="2335794"/>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1" name="Straight Arrow Connector 10"/>
          <p:cNvCxnSpPr/>
          <p:nvPr/>
        </p:nvCxnSpPr>
        <p:spPr>
          <a:xfrm flipH="1" flipV="1">
            <a:off x="947737" y="3122810"/>
            <a:ext cx="2895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93828" y="4290588"/>
            <a:ext cx="3049509" cy="264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100137" y="4621794"/>
            <a:ext cx="2743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2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nvGrpSpPr>
          <p:cNvPr id="10" name="Group 9"/>
          <p:cNvGrpSpPr/>
          <p:nvPr/>
        </p:nvGrpSpPr>
        <p:grpSpPr>
          <a:xfrm>
            <a:off x="133162" y="1474961"/>
            <a:ext cx="8839200" cy="5181600"/>
            <a:chOff x="133162" y="1474961"/>
            <a:chExt cx="8839200" cy="5181600"/>
          </a:xfrm>
        </p:grpSpPr>
        <p:grpSp>
          <p:nvGrpSpPr>
            <p:cNvPr id="3" name="Group 2"/>
            <p:cNvGrpSpPr/>
            <p:nvPr/>
          </p:nvGrpSpPr>
          <p:grpSpPr>
            <a:xfrm>
              <a:off x="133162" y="1474961"/>
              <a:ext cx="8839200" cy="5181600"/>
              <a:chOff x="-1520228" y="1589267"/>
              <a:chExt cx="8839200" cy="5181600"/>
            </a:xfrm>
          </p:grpSpPr>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228" y="1589267"/>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36517" y="4219733"/>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grpSp>
        <p:sp>
          <p:nvSpPr>
            <p:cNvPr id="4" name="TextBox 3"/>
            <p:cNvSpPr txBox="1"/>
            <p:nvPr/>
          </p:nvSpPr>
          <p:spPr>
            <a:xfrm>
              <a:off x="3227939" y="3338082"/>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sp>
        <p:nvSpPr>
          <p:cNvPr id="9" name="TextBox 8"/>
          <p:cNvSpPr txBox="1"/>
          <p:nvPr/>
        </p:nvSpPr>
        <p:spPr>
          <a:xfrm>
            <a:off x="6172200" y="2190942"/>
            <a:ext cx="2590800" cy="246221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400" b="1" i="1" dirty="0" smtClean="0"/>
              <a:t>No, I cannot review this form </a:t>
            </a:r>
            <a:r>
              <a:rPr lang="en-US" sz="1400" dirty="0" smtClean="0"/>
              <a:t>button at the bottom of the screen. </a:t>
            </a:r>
            <a:endParaRPr lang="en-US" sz="1400" b="1" i="1" dirty="0"/>
          </a:p>
        </p:txBody>
      </p:sp>
      <p:sp>
        <p:nvSpPr>
          <p:cNvPr id="2" name="Rectangle 1"/>
          <p:cNvSpPr/>
          <p:nvPr/>
        </p:nvSpPr>
        <p:spPr>
          <a:xfrm>
            <a:off x="2018922" y="4971106"/>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27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39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971"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39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248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600200"/>
            <a:ext cx="7924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19400" y="18288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294297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blinds(horizontal)">
                                      <p:cBhvr>
                                        <p:cTn id="7"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45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spTree>
    <p:extLst>
      <p:ext uri="{BB962C8B-B14F-4D97-AF65-F5344CB8AC3E}">
        <p14:creationId xmlns:p14="http://schemas.microsoft.com/office/powerpoint/2010/main" val="255155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80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0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5" name="Group 4"/>
          <p:cNvGrpSpPr/>
          <p:nvPr/>
        </p:nvGrpSpPr>
        <p:grpSpPr>
          <a:xfrm>
            <a:off x="227468" y="1358682"/>
            <a:ext cx="8763000" cy="5181600"/>
            <a:chOff x="227468" y="1358682"/>
            <a:chExt cx="8763000" cy="5181600"/>
          </a:xfrm>
        </p:grpSpPr>
        <p:pic>
          <p:nvPicPr>
            <p:cNvPr id="880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68" y="1358682"/>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1614" y="3766149"/>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2988774" y="3940429"/>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9" name="TextBox 8"/>
            <p:cNvSpPr txBox="1"/>
            <p:nvPr/>
          </p:nvSpPr>
          <p:spPr>
            <a:xfrm>
              <a:off x="6436636" y="4364433"/>
              <a:ext cx="923454" cy="200055"/>
            </a:xfrm>
            <a:prstGeom prst="rect">
              <a:avLst/>
            </a:prstGeom>
            <a:solidFill>
              <a:schemeClr val="bg1">
                <a:lumMod val="95000"/>
              </a:schemeClr>
            </a:solidFill>
          </p:spPr>
          <p:txBody>
            <a:bodyPr wrap="square" lIns="0" tIns="0" rtlCol="0">
              <a:spAutoFit/>
            </a:bodyPr>
            <a:lstStyle/>
            <a:p>
              <a:r>
                <a:rPr lang="en-US" sz="1000" dirty="0" smtClean="0"/>
                <a:t>Supervisor</a:t>
              </a:r>
              <a:endParaRPr lang="en-US" sz="1000" dirty="0"/>
            </a:p>
          </p:txBody>
        </p:sp>
      </p:grpSp>
      <p:sp>
        <p:nvSpPr>
          <p:cNvPr id="6" name="TextBox 5"/>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83984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011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115"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011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63000" cy="5227638"/>
          </a:xfrm>
        </p:spPr>
      </p:pic>
      <p:sp>
        <p:nvSpPr>
          <p:cNvPr id="7" name="TextBox 6"/>
          <p:cNvSpPr txBox="1"/>
          <p:nvPr/>
        </p:nvSpPr>
        <p:spPr>
          <a:xfrm>
            <a:off x="6139758" y="1775637"/>
            <a:ext cx="2590800" cy="369331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then review the information on the form.  Changes cannot be made to information submitted by the employee.  If information submitted by the employee is incorrect or needs modification, the form will need to be sent back to the employee for correction and resubmission. </a:t>
            </a:r>
            <a:endParaRPr lang="en-US" dirty="0"/>
          </a:p>
        </p:txBody>
      </p:sp>
      <p:sp>
        <p:nvSpPr>
          <p:cNvPr id="2" name="TextBox 1"/>
          <p:cNvSpPr txBox="1"/>
          <p:nvPr/>
        </p:nvSpPr>
        <p:spPr>
          <a:xfrm>
            <a:off x="3962400" y="2514301"/>
            <a:ext cx="1752600" cy="246221"/>
          </a:xfrm>
          <a:prstGeom prst="rect">
            <a:avLst/>
          </a:prstGeom>
          <a:solidFill>
            <a:schemeClr val="bg1"/>
          </a:solidFill>
        </p:spPr>
        <p:txBody>
          <a:bodyPr wrap="square" rtlCol="0">
            <a:spAutoFit/>
          </a:bodyPr>
          <a:lstStyle/>
          <a:p>
            <a:r>
              <a:rPr lang="en-US" sz="1000" dirty="0" smtClean="0"/>
              <a:t>Joe Employee</a:t>
            </a:r>
            <a:endParaRPr lang="en-US" sz="1000" dirty="0"/>
          </a:p>
        </p:txBody>
      </p:sp>
      <p:sp>
        <p:nvSpPr>
          <p:cNvPr id="3" name="TextBox 2"/>
          <p:cNvSpPr txBox="1"/>
          <p:nvPr/>
        </p:nvSpPr>
        <p:spPr>
          <a:xfrm>
            <a:off x="3962400" y="3276600"/>
            <a:ext cx="914400" cy="123111"/>
          </a:xfrm>
          <a:prstGeom prst="rect">
            <a:avLst/>
          </a:prstGeom>
          <a:solidFill>
            <a:schemeClr val="bg1"/>
          </a:solidFill>
        </p:spPr>
        <p:txBody>
          <a:bodyPr wrap="square" lIns="0" tIns="0" bIns="0" rtlCol="0">
            <a:spAutoFit/>
          </a:bodyPr>
          <a:lstStyle/>
          <a:p>
            <a:r>
              <a:rPr lang="en-US" sz="800" dirty="0" smtClean="0"/>
              <a:t>supervisor</a:t>
            </a:r>
            <a:endParaRPr lang="en-US" sz="800" dirty="0"/>
          </a:p>
        </p:txBody>
      </p:sp>
    </p:spTree>
    <p:extLst>
      <p:ext uri="{BB962C8B-B14F-4D97-AF65-F5344CB8AC3E}">
        <p14:creationId xmlns:p14="http://schemas.microsoft.com/office/powerpoint/2010/main" val="198155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21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163"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39758" y="1775637"/>
            <a:ext cx="259080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also add any additional information into the form as well.  Once the supervisor is done processing the form the </a:t>
            </a:r>
            <a:r>
              <a:rPr lang="en-US" b="1" i="1" dirty="0" smtClean="0"/>
              <a:t>File Form </a:t>
            </a:r>
            <a:r>
              <a:rPr lang="en-US" dirty="0" smtClean="0"/>
              <a:t>button at the bottom of the screen is selected.</a:t>
            </a:r>
            <a:endParaRPr lang="en-US" dirty="0"/>
          </a:p>
        </p:txBody>
      </p:sp>
      <p:sp>
        <p:nvSpPr>
          <p:cNvPr id="2" name="Rectangle 1"/>
          <p:cNvSpPr/>
          <p:nvPr/>
        </p:nvSpPr>
        <p:spPr>
          <a:xfrm>
            <a:off x="6705600" y="6147302"/>
            <a:ext cx="1804657" cy="298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83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42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211"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4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3747" y="4112914"/>
            <a:ext cx="1676400" cy="153888"/>
          </a:xfrm>
          <a:prstGeom prst="rect">
            <a:avLst/>
          </a:prstGeom>
          <a:solidFill>
            <a:schemeClr val="bg1">
              <a:lumMod val="95000"/>
            </a:schemeClr>
          </a:solidFill>
        </p:spPr>
        <p:txBody>
          <a:bodyPr wrap="square" tIns="0" bIns="0" rtlCol="0">
            <a:spAutoFit/>
          </a:bodyPr>
          <a:lstStyle/>
          <a:p>
            <a:r>
              <a:rPr lang="en-US" sz="1000" dirty="0" smtClean="0"/>
              <a:t>Joe Employee</a:t>
            </a:r>
            <a:endParaRPr lang="en-US" sz="1000" dirty="0"/>
          </a:p>
        </p:txBody>
      </p:sp>
      <p:sp>
        <p:nvSpPr>
          <p:cNvPr id="7" name="TextBox 6"/>
          <p:cNvSpPr txBox="1"/>
          <p:nvPr/>
        </p:nvSpPr>
        <p:spPr>
          <a:xfrm>
            <a:off x="6144285" y="2133600"/>
            <a:ext cx="2590800" cy="181588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Once the Supervisor completes  the OSHA-301 form review they are finished with that form.  The designated  safety representative will complete processing of that form.</a:t>
            </a:r>
            <a:endParaRPr lang="en-US" sz="1600" dirty="0"/>
          </a:p>
        </p:txBody>
      </p:sp>
    </p:spTree>
    <p:extLst>
      <p:ext uri="{BB962C8B-B14F-4D97-AF65-F5344CB8AC3E}">
        <p14:creationId xmlns:p14="http://schemas.microsoft.com/office/powerpoint/2010/main" val="22555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training will provide supervisors with the steps necessary to review OSHA-301 forms and CA-1/CA-2 forms using the Department of Labor application ECOMP.</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17658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6" name="TextBox 5"/>
          <p:cNvSpPr txBox="1"/>
          <p:nvPr/>
        </p:nvSpPr>
        <p:spPr>
          <a:xfrm>
            <a:off x="3048000" y="2743200"/>
            <a:ext cx="4191000"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Once the employee files the OSHA-301 form then they can file a CA-1 or CA-2 form.  If they do this, the supervisor will receive a notification email alerting them that a form is awaiting their review.  </a:t>
            </a:r>
            <a:endParaRPr lang="en-US" sz="1600" dirty="0"/>
          </a:p>
        </p:txBody>
      </p:sp>
    </p:spTree>
    <p:extLst>
      <p:ext uri="{BB962C8B-B14F-4D97-AF65-F5344CB8AC3E}">
        <p14:creationId xmlns:p14="http://schemas.microsoft.com/office/powerpoint/2010/main" val="2608908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7" name="Rectangle 6"/>
          <p:cNvSpPr/>
          <p:nvPr/>
        </p:nvSpPr>
        <p:spPr>
          <a:xfrm>
            <a:off x="533400" y="2330885"/>
            <a:ext cx="2286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2971800" y="2445186"/>
            <a:ext cx="1219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330885"/>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0" name="Straight Arrow Connector 9"/>
          <p:cNvCxnSpPr/>
          <p:nvPr/>
        </p:nvCxnSpPr>
        <p:spPr>
          <a:xfrm flipH="1" flipV="1">
            <a:off x="838200" y="3048000"/>
            <a:ext cx="3276600" cy="2790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78186" y="4155541"/>
            <a:ext cx="3236615" cy="1565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099996" y="4453922"/>
            <a:ext cx="3064598" cy="3625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41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524000"/>
            <a:ext cx="8610600" cy="5029200"/>
            <a:chOff x="304800" y="1524000"/>
            <a:chExt cx="8610600" cy="5029200"/>
          </a:xfrm>
        </p:grpSpPr>
        <p:pic>
          <p:nvPicPr>
            <p:cNvPr id="137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66380" y="3339589"/>
              <a:ext cx="990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3038947" y="4092921"/>
              <a:ext cx="990600"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1372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72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72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172200" y="2031539"/>
            <a:ext cx="2590800" cy="329320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600" b="1" i="1" dirty="0" smtClean="0"/>
              <a:t>No, I cannot review this form </a:t>
            </a:r>
            <a:r>
              <a:rPr lang="en-US" sz="1600" dirty="0" smtClean="0"/>
              <a:t>button at the bottom of the screen. </a:t>
            </a:r>
            <a:endParaRPr lang="en-US" sz="1600" b="1" i="1" dirty="0"/>
          </a:p>
        </p:txBody>
      </p:sp>
      <p:sp>
        <p:nvSpPr>
          <p:cNvPr id="7" name="Rectangle 6"/>
          <p:cNvSpPr/>
          <p:nvPr/>
        </p:nvSpPr>
        <p:spPr>
          <a:xfrm>
            <a:off x="2091349" y="4923247"/>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5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92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92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39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524000"/>
            <a:ext cx="75438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3779813"/>
            <a:ext cx="990600" cy="138499"/>
          </a:xfrm>
          <a:prstGeom prst="rect">
            <a:avLst/>
          </a:prstGeom>
          <a:solidFill>
            <a:schemeClr val="bg1">
              <a:lumMod val="95000"/>
            </a:schemeClr>
          </a:solidFill>
        </p:spPr>
        <p:txBody>
          <a:bodyPr wrap="square" tIns="0" bIns="0" rtlCol="0">
            <a:spAutoFit/>
          </a:bodyPr>
          <a:lstStyle/>
          <a:p>
            <a:r>
              <a:rPr lang="en-US" sz="900" dirty="0" smtClean="0"/>
              <a:t>supervisor</a:t>
            </a:r>
            <a:endParaRPr lang="en-US" sz="900" dirty="0"/>
          </a:p>
        </p:txBody>
      </p:sp>
      <p:sp>
        <p:nvSpPr>
          <p:cNvPr id="3" name="Rectangle 2"/>
          <p:cNvSpPr/>
          <p:nvPr/>
        </p:nvSpPr>
        <p:spPr>
          <a:xfrm>
            <a:off x="2995943" y="3810586"/>
            <a:ext cx="1066800" cy="138499"/>
          </a:xfrm>
          <a:prstGeom prst="rect">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67000" y="21336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132673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970" y="3060072"/>
            <a:ext cx="727846" cy="25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06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205" y="3042924"/>
            <a:ext cx="754298" cy="21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27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33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363"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2" name="Group 1"/>
          <p:cNvGrpSpPr/>
          <p:nvPr/>
        </p:nvGrpSpPr>
        <p:grpSpPr>
          <a:xfrm>
            <a:off x="228600" y="1524000"/>
            <a:ext cx="8686800" cy="5105400"/>
            <a:chOff x="228600" y="1524000"/>
            <a:chExt cx="8686800" cy="5105400"/>
          </a:xfrm>
        </p:grpSpPr>
        <p:pic>
          <p:nvPicPr>
            <p:cNvPr id="143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8774" y="3352800"/>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7" name="TextBox 6"/>
            <p:cNvSpPr txBox="1"/>
            <p:nvPr/>
          </p:nvSpPr>
          <p:spPr>
            <a:xfrm>
              <a:off x="2988774" y="3518792"/>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8" name="TextBox 7"/>
            <p:cNvSpPr txBox="1"/>
            <p:nvPr/>
          </p:nvSpPr>
          <p:spPr>
            <a:xfrm>
              <a:off x="6436636" y="3876645"/>
              <a:ext cx="923454" cy="153888"/>
            </a:xfrm>
            <a:prstGeom prst="rect">
              <a:avLst/>
            </a:prstGeom>
            <a:solidFill>
              <a:schemeClr val="bg1">
                <a:lumMod val="95000"/>
              </a:schemeClr>
            </a:solidFill>
          </p:spPr>
          <p:txBody>
            <a:bodyPr wrap="square" lIns="0" tIns="0" bIns="0" rtlCol="0">
              <a:spAutoFit/>
            </a:bodyPr>
            <a:lstStyle/>
            <a:p>
              <a:r>
                <a:rPr lang="en-US" sz="1000" dirty="0" smtClean="0"/>
                <a:t>Supervisor</a:t>
              </a:r>
              <a:endParaRPr lang="en-US" sz="1000" dirty="0"/>
            </a:p>
          </p:txBody>
        </p:sp>
      </p:grpSp>
      <p:sp>
        <p:nvSpPr>
          <p:cNvPr id="9" name="TextBox 8"/>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124137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54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411"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14800" y="2008361"/>
            <a:ext cx="4800600" cy="26776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information entered by the employee can be viewed by the supervisor but cannot be changed.  If the supervisor notices information that he/she believes should be changed by the employee then there are two ways to handle the situation:</a:t>
            </a:r>
          </a:p>
          <a:p>
            <a:pPr marL="342900" indent="-342900">
              <a:buAutoNum type="arabicPeriod"/>
            </a:pPr>
            <a:r>
              <a:rPr lang="en-US" sz="1400" dirty="0" smtClean="0"/>
              <a:t>Talk to the employee and if they agree the information  should be changed the form can be sent back to the employee for resubmission.</a:t>
            </a:r>
          </a:p>
          <a:p>
            <a:pPr marL="342900" indent="-342900">
              <a:buAutoNum type="arabicPeriod"/>
            </a:pPr>
            <a:r>
              <a:rPr lang="en-US" sz="1400" dirty="0" smtClean="0"/>
              <a:t>If the employee disagrees that the information should be changed then the supervisor can annotate areas where they do not agree with what the employee submitted.</a:t>
            </a:r>
          </a:p>
          <a:p>
            <a:pPr marL="342900" indent="-342900">
              <a:buAutoNum type="arabicPeriod"/>
            </a:pPr>
            <a:endParaRPr lang="en-US" sz="1400" dirty="0" smtClean="0"/>
          </a:p>
          <a:p>
            <a:r>
              <a:rPr lang="en-US" sz="1400" dirty="0" smtClean="0"/>
              <a:t>Both processes will be discussed later in the presentation.</a:t>
            </a:r>
            <a:endParaRPr lang="en-US" sz="1400" dirty="0"/>
          </a:p>
        </p:txBody>
      </p:sp>
    </p:spTree>
    <p:extLst>
      <p:ext uri="{BB962C8B-B14F-4D97-AF65-F5344CB8AC3E}">
        <p14:creationId xmlns:p14="http://schemas.microsoft.com/office/powerpoint/2010/main" val="1429679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745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745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746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029200"/>
          </a:xfrm>
        </p:spPr>
      </p:pic>
      <p:sp>
        <p:nvSpPr>
          <p:cNvPr id="6" name="TextBox 5"/>
          <p:cNvSpPr txBox="1"/>
          <p:nvPr/>
        </p:nvSpPr>
        <p:spPr>
          <a:xfrm>
            <a:off x="4139697" y="22098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enter information  into the claim form.  Not all information is required so some information is optional and does not have to be entered by the supervisor.</a:t>
            </a:r>
            <a:endParaRPr lang="en-US" sz="1600" dirty="0"/>
          </a:p>
        </p:txBody>
      </p:sp>
    </p:spTree>
    <p:extLst>
      <p:ext uri="{BB962C8B-B14F-4D97-AF65-F5344CB8AC3E}">
        <p14:creationId xmlns:p14="http://schemas.microsoft.com/office/powerpoint/2010/main" val="2401768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Optional information for the CA-1 form:</a:t>
            </a:r>
          </a:p>
          <a:p>
            <a:pPr lvl="1"/>
            <a:r>
              <a:rPr lang="en-US" sz="1600" dirty="0" smtClean="0"/>
              <a:t>OSHA Site Code			 - Medical care first received date</a:t>
            </a:r>
          </a:p>
          <a:p>
            <a:pPr lvl="1"/>
            <a:r>
              <a:rPr lang="en-US" sz="1600" dirty="0" smtClean="0"/>
              <a:t>Date and Time employee stopped work	 - Pay Rate</a:t>
            </a:r>
          </a:p>
          <a:p>
            <a:pPr lvl="1"/>
            <a:r>
              <a:rPr lang="en-US" sz="1600" dirty="0" smtClean="0"/>
              <a:t>Date employee pay stopped		 - Remarks</a:t>
            </a:r>
          </a:p>
          <a:p>
            <a:pPr lvl="1"/>
            <a:r>
              <a:rPr lang="en-US" sz="1600" dirty="0" smtClean="0"/>
              <a:t>Date 45 day period began</a:t>
            </a:r>
          </a:p>
          <a:p>
            <a:pPr lvl="1"/>
            <a:r>
              <a:rPr lang="en-US" sz="1600" dirty="0" smtClean="0"/>
              <a:t>Date and hour returned to work</a:t>
            </a:r>
          </a:p>
          <a:p>
            <a:pPr lvl="1"/>
            <a:r>
              <a:rPr lang="en-US" sz="1600" dirty="0" smtClean="0"/>
              <a:t>Third party address</a:t>
            </a:r>
          </a:p>
          <a:p>
            <a:pPr lvl="1"/>
            <a:r>
              <a:rPr lang="en-US" sz="1600" dirty="0" smtClean="0"/>
              <a:t>Anatomical location</a:t>
            </a:r>
          </a:p>
          <a:p>
            <a:pPr lvl="1"/>
            <a:r>
              <a:rPr lang="en-US" sz="1600" dirty="0" smtClean="0"/>
              <a:t>Nature of Injury</a:t>
            </a:r>
          </a:p>
          <a:p>
            <a:pPr lvl="1"/>
            <a:r>
              <a:rPr lang="en-US" sz="1600" dirty="0" smtClean="0"/>
              <a:t>Cause of Injury</a:t>
            </a:r>
          </a:p>
          <a:p>
            <a:pPr lvl="1"/>
            <a:r>
              <a:rPr lang="en-US" sz="1600" dirty="0" smtClean="0"/>
              <a:t>Extent of Injury</a:t>
            </a:r>
          </a:p>
          <a:p>
            <a:pPr lvl="1"/>
            <a:r>
              <a:rPr lang="en-US" sz="1600" dirty="0" smtClean="0"/>
              <a:t>Physician name</a:t>
            </a:r>
          </a:p>
          <a:p>
            <a:pPr lvl="1"/>
            <a:r>
              <a:rPr lang="en-US" sz="1600" dirty="0" smtClean="0"/>
              <a:t>Physician address</a:t>
            </a:r>
            <a:endParaRPr lang="en-US" sz="1600" dirty="0"/>
          </a:p>
        </p:txBody>
      </p:sp>
      <p:sp>
        <p:nvSpPr>
          <p:cNvPr id="4"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Tree>
    <p:extLst>
      <p:ext uri="{BB962C8B-B14F-4D97-AF65-F5344CB8AC3E}">
        <p14:creationId xmlns:p14="http://schemas.microsoft.com/office/powerpoint/2010/main" val="212902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ECOMP is a Department of Labor application that will allow DOD to file OSHA-301, CA-1, and CA-2.</a:t>
            </a:r>
          </a:p>
          <a:p>
            <a:r>
              <a:rPr lang="en-US" dirty="0" smtClean="0"/>
              <a:t>Filing a CA-7 is not available at this time; but is expected as a future enhancement</a:t>
            </a:r>
          </a:p>
          <a:p>
            <a:r>
              <a:rPr lang="en-US" dirty="0" smtClean="0"/>
              <a:t>ECOMP will be replacing the current EDI method DOD uses to file claims electronically.</a:t>
            </a:r>
          </a:p>
          <a:p>
            <a:r>
              <a:rPr lang="en-US" dirty="0" smtClean="0"/>
              <a:t>This switch will affect employees, supervisors, injury comp specialists, and safety personnel.</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60414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950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9507"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95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2755773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155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155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1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4014608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360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0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360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3962400" y="2019408"/>
            <a:ext cx="4800600" cy="304698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If the supervisor disagrees with any information entered by the employee </a:t>
            </a:r>
            <a:r>
              <a:rPr lang="en-US" sz="1600" dirty="0" smtClean="0"/>
              <a:t>and </a:t>
            </a:r>
            <a:r>
              <a:rPr lang="en-US" sz="1600" dirty="0" smtClean="0"/>
              <a:t>the employee does not want to change what was entered on the form the he/she can annotate the disagreement in the area (outlined in red) at the bottom of the screen.  For example if the DOI were entered erroneously by the employee and they did not want to change the DOI they entered the supervisor could provide what they believe to be the correct DOI in this field</a:t>
            </a:r>
            <a:r>
              <a:rPr lang="en-US" sz="1600" dirty="0" smtClean="0"/>
              <a:t>.  You should also use this space to provide any challenge (s) you may have to this claim. </a:t>
            </a:r>
            <a:endParaRPr lang="en-US" sz="1600" dirty="0"/>
          </a:p>
        </p:txBody>
      </p:sp>
      <p:sp>
        <p:nvSpPr>
          <p:cNvPr id="2" name="Rectangle 1"/>
          <p:cNvSpPr/>
          <p:nvPr/>
        </p:nvSpPr>
        <p:spPr>
          <a:xfrm>
            <a:off x="2438400" y="5638800"/>
            <a:ext cx="6324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265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565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5651"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565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5105400"/>
          </a:xfrm>
        </p:spPr>
      </p:pic>
      <p:sp>
        <p:nvSpPr>
          <p:cNvPr id="6" name="TextBox 5"/>
          <p:cNvSpPr txBox="1"/>
          <p:nvPr/>
        </p:nvSpPr>
        <p:spPr>
          <a:xfrm>
            <a:off x="3886200" y="21336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can attach any additional document that is felt to be pertinent to the claim and should be considered by the Claims Examiner when adjudicating the claim.</a:t>
            </a:r>
            <a:endParaRPr lang="en-US" sz="1600" dirty="0"/>
          </a:p>
        </p:txBody>
      </p:sp>
    </p:spTree>
    <p:extLst>
      <p:ext uri="{BB962C8B-B14F-4D97-AF65-F5344CB8AC3E}">
        <p14:creationId xmlns:p14="http://schemas.microsoft.com/office/powerpoint/2010/main" val="217555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769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769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770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5105400"/>
          </a:xfrm>
        </p:spPr>
      </p:pic>
      <p:sp>
        <p:nvSpPr>
          <p:cNvPr id="6" name="TextBox 5"/>
          <p:cNvSpPr txBox="1"/>
          <p:nvPr/>
        </p:nvSpPr>
        <p:spPr>
          <a:xfrm>
            <a:off x="3962400" y="2019408"/>
            <a:ext cx="4800600"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Finally, once all the information has been entered by the supervisor, one final review is done.  Any changes can be made at this point by placing the cursor near the field and selecting the </a:t>
            </a:r>
            <a:r>
              <a:rPr lang="en-US" sz="1600" b="1" i="1" dirty="0" smtClean="0"/>
              <a:t>Go to field </a:t>
            </a:r>
            <a:r>
              <a:rPr lang="en-US" sz="1600" dirty="0" smtClean="0"/>
              <a:t>button that will appear.</a:t>
            </a:r>
            <a:endParaRPr lang="en-US" sz="1600" b="1" i="1" dirty="0"/>
          </a:p>
        </p:txBody>
      </p:sp>
    </p:spTree>
    <p:extLst>
      <p:ext uri="{BB962C8B-B14F-4D97-AF65-F5344CB8AC3E}">
        <p14:creationId xmlns:p14="http://schemas.microsoft.com/office/powerpoint/2010/main" val="2912120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7978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7" name="TextBox 6"/>
          <p:cNvSpPr txBox="1"/>
          <p:nvPr/>
        </p:nvSpPr>
        <p:spPr>
          <a:xfrm>
            <a:off x="155418" y="1256168"/>
            <a:ext cx="3200400" cy="501675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has discovered an entry by the employee is erroneous and the employee is willing to change the information entered into the form then the claim form can be sent back to the employee from this screen.  The supervisor would select the </a:t>
            </a:r>
            <a:r>
              <a:rPr lang="en-US" sz="1600" b="1" i="1" dirty="0" smtClean="0"/>
              <a:t>Request Resubmission </a:t>
            </a:r>
            <a:r>
              <a:rPr lang="en-US" sz="1600" dirty="0" smtClean="0"/>
              <a:t>button and select </a:t>
            </a:r>
            <a:r>
              <a:rPr lang="en-US" sz="1600" b="1" dirty="0" smtClean="0"/>
              <a:t>RETURN OF FORM REQUESTED BY EMPLOYEE </a:t>
            </a:r>
            <a:r>
              <a:rPr lang="en-US" sz="1600" dirty="0" smtClean="0"/>
              <a:t>as the reason why.  The form will be returned to the employee.  They can then correct the erroneous information and resubmit the form to the supervisor.  </a:t>
            </a:r>
          </a:p>
          <a:p>
            <a:endParaRPr lang="en-US" sz="1600" dirty="0"/>
          </a:p>
          <a:p>
            <a:r>
              <a:rPr lang="en-US" sz="1600" dirty="0" smtClean="0"/>
              <a:t>The supervisor </a:t>
            </a:r>
            <a:r>
              <a:rPr lang="en-US" sz="1600" u="sng" dirty="0" smtClean="0"/>
              <a:t>cannot </a:t>
            </a:r>
            <a:r>
              <a:rPr lang="en-US" sz="1600" dirty="0" smtClean="0"/>
              <a:t>refuse to process the form even if the employee does not change the erroneous information.</a:t>
            </a:r>
            <a:endParaRPr lang="en-US" sz="1600" b="1" i="1" dirty="0"/>
          </a:p>
        </p:txBody>
      </p:sp>
      <p:sp>
        <p:nvSpPr>
          <p:cNvPr id="4" name="Rectangle 3"/>
          <p:cNvSpPr/>
          <p:nvPr/>
        </p:nvSpPr>
        <p:spPr>
          <a:xfrm>
            <a:off x="3440317" y="3485583"/>
            <a:ext cx="1284083" cy="181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10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974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9747"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974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105400"/>
          </a:xfrm>
        </p:spPr>
      </p:pic>
      <p:sp>
        <p:nvSpPr>
          <p:cNvPr id="6" name="TextBox 5"/>
          <p:cNvSpPr txBox="1"/>
          <p:nvPr/>
        </p:nvSpPr>
        <p:spPr>
          <a:xfrm>
            <a:off x="3810000" y="16002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is completed reviewing the form then the </a:t>
            </a:r>
            <a:r>
              <a:rPr lang="en-US" sz="1600" b="1" i="1" dirty="0" smtClean="0"/>
              <a:t>Sign &amp; Forward or File</a:t>
            </a:r>
            <a:r>
              <a:rPr lang="en-US" sz="1600" dirty="0" smtClean="0"/>
              <a:t> option will be selected and then the Sign &amp; Forward button will be clicked.</a:t>
            </a:r>
            <a:endParaRPr lang="en-US" sz="1600" b="1" i="1" dirty="0"/>
          </a:p>
        </p:txBody>
      </p:sp>
      <p:sp>
        <p:nvSpPr>
          <p:cNvPr id="2" name="Rectangle 1"/>
          <p:cNvSpPr/>
          <p:nvPr/>
        </p:nvSpPr>
        <p:spPr>
          <a:xfrm>
            <a:off x="3429000" y="33528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29400" y="4800600"/>
            <a:ext cx="1752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674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179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1795"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1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91893" y="2057400"/>
            <a:ext cx="4800600" cy="58477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click </a:t>
            </a:r>
            <a:r>
              <a:rPr lang="en-US" sz="1600" b="1" i="1" dirty="0" smtClean="0"/>
              <a:t>I Agree </a:t>
            </a:r>
            <a:r>
              <a:rPr lang="en-US" sz="1600" dirty="0" smtClean="0"/>
              <a:t>to finish processing the form.</a:t>
            </a:r>
            <a:endParaRPr lang="en-US" sz="1600" b="1" i="1" dirty="0"/>
          </a:p>
        </p:txBody>
      </p:sp>
    </p:spTree>
    <p:extLst>
      <p:ext uri="{BB962C8B-B14F-4D97-AF65-F5344CB8AC3E}">
        <p14:creationId xmlns:p14="http://schemas.microsoft.com/office/powerpoint/2010/main" val="4043963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384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4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3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754" y="18288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form will now be submitted to the Injury Compensation </a:t>
            </a:r>
            <a:r>
              <a:rPr lang="en-US" sz="1600" dirty="0" smtClean="0"/>
              <a:t>Specialist at </a:t>
            </a:r>
            <a:r>
              <a:rPr lang="en-US" sz="1600" dirty="0" smtClean="0"/>
              <a:t>AFPC IC Office located at  JBSA Randolph for the agency to finish processing.</a:t>
            </a:r>
            <a:endParaRPr lang="en-US" sz="1600" b="1" i="1" dirty="0"/>
          </a:p>
        </p:txBody>
      </p:sp>
      <p:sp>
        <p:nvSpPr>
          <p:cNvPr id="2" name="TextBox 1"/>
          <p:cNvSpPr txBox="1"/>
          <p:nvPr/>
        </p:nvSpPr>
        <p:spPr>
          <a:xfrm>
            <a:off x="3441826" y="3648547"/>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113662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26670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Additional training can be found on the ECOMP website at </a:t>
            </a:r>
            <a:r>
              <a:rPr lang="en-US" dirty="0" smtClean="0">
                <a:hlinkClick r:id="rId3"/>
              </a:rPr>
              <a:t>www.ecomp.dol.gov/</a:t>
            </a:r>
            <a:r>
              <a:rPr lang="en-US" dirty="0" smtClean="0"/>
              <a:t> under the </a:t>
            </a:r>
            <a:r>
              <a:rPr lang="en-US" b="1" dirty="0" smtClean="0"/>
              <a:t>Help</a:t>
            </a:r>
            <a:r>
              <a:rPr lang="en-US" dirty="0" smtClean="0"/>
              <a:t> section.</a:t>
            </a:r>
            <a:endParaRPr lang="en-US" dirty="0"/>
          </a:p>
        </p:txBody>
      </p:sp>
      <p:cxnSp>
        <p:nvCxnSpPr>
          <p:cNvPr id="7" name="Straight Arrow Connector 6"/>
          <p:cNvCxnSpPr/>
          <p:nvPr/>
        </p:nvCxnSpPr>
        <p:spPr>
          <a:xfrm flipH="1">
            <a:off x="1447800" y="3962400"/>
            <a:ext cx="3657600" cy="1295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a supervisor you will see two main changes.  </a:t>
            </a:r>
          </a:p>
          <a:p>
            <a:pPr lvl="1"/>
            <a:r>
              <a:rPr lang="en-US" dirty="0" smtClean="0"/>
              <a:t>The current EDI system requires the employee and supervisor to sit down and file the claim together.  ECOMP will allow the employee to fill out their portion of the claim form and then send it to their supervisor for further processing.  Employee and supervisor no longer have to fill out the claim form together.</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98645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886200"/>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Training is available for employees, supervisors, safety personnel and ICPAs.  To view training for supervisors click on the </a:t>
            </a:r>
            <a:r>
              <a:rPr lang="en-US" b="1" i="1" dirty="0" smtClean="0"/>
              <a:t>Reviewing Forms as a Supervisor </a:t>
            </a:r>
            <a:r>
              <a:rPr lang="en-US" dirty="0" smtClean="0"/>
              <a:t>link</a:t>
            </a:r>
            <a:endParaRPr lang="en-US" b="1" i="1" dirty="0"/>
          </a:p>
        </p:txBody>
      </p:sp>
      <p:sp>
        <p:nvSpPr>
          <p:cNvPr id="3" name="Rectangle 2"/>
          <p:cNvSpPr/>
          <p:nvPr/>
        </p:nvSpPr>
        <p:spPr>
          <a:xfrm>
            <a:off x="304800" y="61722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1676400" y="4746765"/>
            <a:ext cx="1570776" cy="1425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06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1" r="4793" b="6043"/>
          <a:stretch/>
        </p:blipFill>
        <p:spPr bwMode="auto">
          <a:xfrm>
            <a:off x="752647" y="1249378"/>
            <a:ext cx="7638705" cy="546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0" y="32004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available topics are shown on the left side of the screen.  Select any topic listed to view the training on that topic.</a:t>
            </a:r>
            <a:endParaRPr lang="en-US" b="1" i="1" dirty="0"/>
          </a:p>
        </p:txBody>
      </p:sp>
    </p:spTree>
    <p:extLst>
      <p:ext uri="{BB962C8B-B14F-4D97-AF65-F5344CB8AC3E}">
        <p14:creationId xmlns:p14="http://schemas.microsoft.com/office/powerpoint/2010/main" val="89958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80" b="5877"/>
          <a:stretch/>
        </p:blipFill>
        <p:spPr bwMode="auto">
          <a:xfrm>
            <a:off x="914400" y="1212410"/>
            <a:ext cx="7671492" cy="544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38800" y="2600235"/>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For each topic you can view either a written tutorial or view the actual steps via screen recording that will walk you through the necessary actions step by step.</a:t>
            </a:r>
            <a:endParaRPr lang="en-US" b="1" i="1" dirty="0"/>
          </a:p>
        </p:txBody>
      </p:sp>
    </p:spTree>
    <p:extLst>
      <p:ext uri="{BB962C8B-B14F-4D97-AF65-F5344CB8AC3E}">
        <p14:creationId xmlns:p14="http://schemas.microsoft.com/office/powerpoint/2010/main" val="90252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As a supervisor you will see two main changes.  </a:t>
            </a:r>
          </a:p>
          <a:p>
            <a:pPr lvl="1"/>
            <a:r>
              <a:rPr lang="en-US" dirty="0" smtClean="0"/>
              <a:t>ECOMP now provides the Air Force the ability to file the OSHA-301 form as the first step in the claim process.  Once the OSHA-301 form is submitted by the employee, then they are  permitted to file a CA-1 or CA-2 form.  Once the employee submits an OSHA-301 the supervisor will need to provide certain additional information on the OSHA 301 and submit the form in ECOMP which will direct it to the appropriate safety personnel.</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14652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Processing of the OSHA-301 will not affect the processing of the CA-1 or CA-2 form.  Once the employee submits the OSHA-301 form they can fill out the </a:t>
            </a:r>
            <a:r>
              <a:rPr lang="en-US" dirty="0" smtClean="0"/>
              <a:t>CA-1 or CA-2 </a:t>
            </a:r>
            <a:r>
              <a:rPr lang="en-US" dirty="0" smtClean="0"/>
              <a:t>form as necessary.  The OSHA form has a separate routing process and will not delay or inhibit the processing or review of CA-1 or CA-2.</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46810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routing for the OSHA-301 and CA-1/CA-2 forms will be set up by the DOD ECOMP administrator.  As the supervisor this will be invisible to you and you do not have to determine where the claims should be sent.  This will already be set up within the application for you.</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16229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1442"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43" name="Rectangle 2"/>
          <p:cNvSpPr>
            <a:spLocks noGrp="1" noChangeArrowheads="1"/>
          </p:cNvSpPr>
          <p:nvPr>
            <p:ph type="title"/>
          </p:nvPr>
        </p:nvSpPr>
        <p:spPr/>
        <p:txBody>
          <a:bodyPr/>
          <a:lstStyle/>
          <a:p>
            <a:r>
              <a:rPr lang="en-US" altLang="en-US" dirty="0" smtClean="0">
                <a:solidFill>
                  <a:srgbClr val="FFFFFF"/>
                </a:solidFill>
              </a:rPr>
              <a:t>Employee Registration</a:t>
            </a:r>
          </a:p>
        </p:txBody>
      </p:sp>
      <p:sp>
        <p:nvSpPr>
          <p:cNvPr id="8" name="TextBox 7"/>
          <p:cNvSpPr txBox="1"/>
          <p:nvPr/>
        </p:nvSpPr>
        <p:spPr>
          <a:xfrm>
            <a:off x="3759453" y="3450655"/>
            <a:ext cx="1192040" cy="138499"/>
          </a:xfrm>
          <a:prstGeom prst="rect">
            <a:avLst/>
          </a:prstGeom>
          <a:solidFill>
            <a:schemeClr val="bg1"/>
          </a:solidFill>
        </p:spPr>
        <p:txBody>
          <a:bodyPr wrap="square" tIns="0" bIns="0" rtlCol="0">
            <a:spAutoFit/>
          </a:bodyPr>
          <a:lstStyle/>
          <a:p>
            <a:r>
              <a:rPr lang="en-US" sz="900" dirty="0" smtClean="0"/>
              <a:t>(123) 456-7890</a:t>
            </a:r>
            <a:endParaRPr lang="en-US" sz="900" dirty="0"/>
          </a:p>
        </p:txBody>
      </p:sp>
      <p:grpSp>
        <p:nvGrpSpPr>
          <p:cNvPr id="6" name="Group 5"/>
          <p:cNvGrpSpPr/>
          <p:nvPr/>
        </p:nvGrpSpPr>
        <p:grpSpPr>
          <a:xfrm>
            <a:off x="457200" y="1383514"/>
            <a:ext cx="8229600" cy="5337175"/>
            <a:chOff x="457200" y="1374775"/>
            <a:chExt cx="8229600" cy="5337175"/>
          </a:xfrm>
        </p:grpSpPr>
        <p:grpSp>
          <p:nvGrpSpPr>
            <p:cNvPr id="5" name="Group 4"/>
            <p:cNvGrpSpPr/>
            <p:nvPr/>
          </p:nvGrpSpPr>
          <p:grpSpPr>
            <a:xfrm>
              <a:off x="457200" y="1374775"/>
              <a:ext cx="8229600" cy="5337175"/>
              <a:chOff x="457200" y="1374775"/>
              <a:chExt cx="8229600" cy="5337175"/>
            </a:xfrm>
          </p:grpSpPr>
          <p:grpSp>
            <p:nvGrpSpPr>
              <p:cNvPr id="3" name="Group 2"/>
              <p:cNvGrpSpPr/>
              <p:nvPr/>
            </p:nvGrpSpPr>
            <p:grpSpPr>
              <a:xfrm>
                <a:off x="457200" y="1374775"/>
                <a:ext cx="8229600" cy="5337175"/>
                <a:chOff x="457200" y="1374775"/>
                <a:chExt cx="8229600" cy="5337175"/>
              </a:xfrm>
            </p:grpSpPr>
            <p:pic>
              <p:nvPicPr>
                <p:cNvPr id="614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4775"/>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0960" y="3216774"/>
                  <a:ext cx="676746" cy="138499"/>
                </a:xfrm>
                <a:prstGeom prst="rect">
                  <a:avLst/>
                </a:prstGeom>
                <a:solidFill>
                  <a:schemeClr val="bg1"/>
                </a:solidFill>
              </p:spPr>
              <p:txBody>
                <a:bodyPr wrap="square" tIns="0" bIns="0" rtlCol="0">
                  <a:spAutoFit/>
                </a:bodyPr>
                <a:lstStyle/>
                <a:p>
                  <a:r>
                    <a:rPr lang="en-US" sz="900" dirty="0" smtClean="0"/>
                    <a:t>Joe</a:t>
                  </a:r>
                  <a:endParaRPr lang="en-US" sz="900" dirty="0"/>
                </a:p>
              </p:txBody>
            </p:sp>
            <p:sp>
              <p:nvSpPr>
                <p:cNvPr id="7" name="TextBox 6"/>
                <p:cNvSpPr txBox="1"/>
                <p:nvPr/>
              </p:nvSpPr>
              <p:spPr>
                <a:xfrm>
                  <a:off x="5297786" y="3198666"/>
                  <a:ext cx="762000" cy="138499"/>
                </a:xfrm>
                <a:prstGeom prst="rect">
                  <a:avLst/>
                </a:prstGeom>
                <a:solidFill>
                  <a:schemeClr val="bg1"/>
                </a:solidFill>
              </p:spPr>
              <p:txBody>
                <a:bodyPr wrap="square" tIns="0" bIns="0" rtlCol="0">
                  <a:spAutoFit/>
                </a:bodyPr>
                <a:lstStyle/>
                <a:p>
                  <a:r>
                    <a:rPr lang="en-US" sz="900" dirty="0" smtClean="0"/>
                    <a:t>Employee</a:t>
                  </a:r>
                  <a:endParaRPr lang="en-US" sz="900" dirty="0"/>
                </a:p>
              </p:txBody>
            </p:sp>
            <p:sp>
              <p:nvSpPr>
                <p:cNvPr id="9" name="TextBox 8"/>
                <p:cNvSpPr txBox="1"/>
                <p:nvPr/>
              </p:nvSpPr>
              <p:spPr>
                <a:xfrm>
                  <a:off x="3744362" y="3652319"/>
                  <a:ext cx="1828800" cy="138499"/>
                </a:xfrm>
                <a:prstGeom prst="rect">
                  <a:avLst/>
                </a:prstGeom>
                <a:solidFill>
                  <a:schemeClr val="bg1"/>
                </a:solidFill>
              </p:spPr>
              <p:txBody>
                <a:bodyPr wrap="square" tIns="0" bIns="0" rtlCol="0">
                  <a:spAutoFit/>
                </a:bodyPr>
                <a:lstStyle/>
                <a:p>
                  <a:r>
                    <a:rPr lang="en-US" sz="900" dirty="0" smtClean="0"/>
                    <a:t>Joe.Employee@gmail.com</a:t>
                  </a:r>
                  <a:endParaRPr lang="en-US" sz="900" dirty="0"/>
                </a:p>
              </p:txBody>
            </p:sp>
          </p:grpSp>
          <p:sp>
            <p:nvSpPr>
              <p:cNvPr id="11" name="TextBox 10"/>
              <p:cNvSpPr txBox="1"/>
              <p:nvPr/>
            </p:nvSpPr>
            <p:spPr>
              <a:xfrm>
                <a:off x="3643269" y="6510076"/>
                <a:ext cx="1063024"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4" name="TextBox 3"/>
            <p:cNvSpPr txBox="1"/>
            <p:nvPr/>
          </p:nvSpPr>
          <p:spPr>
            <a:xfrm>
              <a:off x="3759453" y="3435266"/>
              <a:ext cx="1868786" cy="153888"/>
            </a:xfrm>
            <a:prstGeom prst="rect">
              <a:avLst/>
            </a:prstGeom>
            <a:solidFill>
              <a:schemeClr val="bg1"/>
            </a:solidFill>
          </p:spPr>
          <p:txBody>
            <a:bodyPr wrap="square" lIns="0" tIns="0" bIns="0" rtlCol="0">
              <a:spAutoFit/>
            </a:bodyPr>
            <a:lstStyle/>
            <a:p>
              <a:r>
                <a:rPr lang="en-US" sz="1000" dirty="0" smtClean="0"/>
                <a:t>(123) 456-7890</a:t>
              </a:r>
              <a:endParaRPr lang="en-US" sz="1000" dirty="0"/>
            </a:p>
          </p:txBody>
        </p:sp>
      </p:grpSp>
      <p:sp>
        <p:nvSpPr>
          <p:cNvPr id="10" name="TextBox 9"/>
          <p:cNvSpPr txBox="1"/>
          <p:nvPr/>
        </p:nvSpPr>
        <p:spPr>
          <a:xfrm>
            <a:off x="5678786" y="2506895"/>
            <a:ext cx="311741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Employee will have to register with ECOMP in order to file a claim.  The employee will designate their supervisor during the registration process. As the supervisor you will not need an ECOMP account in order to review forms submitted to you.  </a:t>
            </a:r>
            <a:endParaRPr lang="en-US" dirty="0"/>
          </a:p>
        </p:txBody>
      </p:sp>
      <p:sp>
        <p:nvSpPr>
          <p:cNvPr id="12" name="Rectangle 11"/>
          <p:cNvSpPr/>
          <p:nvPr/>
        </p:nvSpPr>
        <p:spPr>
          <a:xfrm>
            <a:off x="1981200" y="6400800"/>
            <a:ext cx="4347172" cy="344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76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8674" name="Line 3"/>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5" name="Rectangle 2"/>
          <p:cNvSpPr>
            <a:spLocks noGrp="1" noChangeArrowheads="1"/>
          </p:cNvSpPr>
          <p:nvPr>
            <p:ph type="title" idx="4294967295"/>
          </p:nvPr>
        </p:nvSpPr>
        <p:spPr/>
        <p:txBody>
          <a:bodyPr/>
          <a:lstStyle/>
          <a:p>
            <a:r>
              <a:rPr lang="en-US" altLang="en-US" dirty="0" smtClean="0">
                <a:solidFill>
                  <a:srgbClr val="FFFFFF"/>
                </a:solidFill>
              </a:rPr>
              <a:t>ECOMP’s Workflow</a:t>
            </a:r>
          </a:p>
        </p:txBody>
      </p:sp>
      <p:pic>
        <p:nvPicPr>
          <p:cNvPr id="28676" name="Picture 1" descr="The ECOMP Claims Process 1 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3200400"/>
            <a:ext cx="2590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33600" y="1981200"/>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3581400"/>
            <a:ext cx="3200400" cy="255454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a:t>OSHA 301s:  Air Force requires that the employee complete the OSHA-301 form using ECOMP prior to going to the next step of completing either a CA-1 or CA-2 claim form.</a:t>
            </a:r>
          </a:p>
          <a:p>
            <a:endParaRPr lang="en-US" sz="1600" dirty="0"/>
          </a:p>
          <a:p>
            <a:r>
              <a:rPr lang="en-US" sz="1600" dirty="0"/>
              <a:t>AR = AFPC Injury Compensation Specialist at JBSA Randolph AFB TX</a:t>
            </a:r>
          </a:p>
          <a:p>
            <a:endParaRPr lang="en-US" sz="1600" dirty="0"/>
          </a:p>
          <a:p>
            <a:r>
              <a:rPr lang="en-US" sz="1600" dirty="0"/>
              <a:t>ORK = AF Base Safety Office</a:t>
            </a:r>
          </a:p>
        </p:txBody>
      </p:sp>
      <p:sp>
        <p:nvSpPr>
          <p:cNvPr id="6" name="Rectangle 5"/>
          <p:cNvSpPr/>
          <p:nvPr/>
        </p:nvSpPr>
        <p:spPr>
          <a:xfrm>
            <a:off x="5257800" y="1981200"/>
            <a:ext cx="2286000" cy="1371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3700" y="3731822"/>
            <a:ext cx="800100" cy="369332"/>
          </a:xfrm>
          <a:prstGeom prst="rect">
            <a:avLst/>
          </a:prstGeom>
          <a:noFill/>
        </p:spPr>
        <p:txBody>
          <a:bodyPr wrap="square" rtlCol="0">
            <a:spAutoFit/>
          </a:bodyPr>
          <a:lstStyle/>
          <a:p>
            <a:pPr algn="ctr"/>
            <a:r>
              <a:rPr lang="en-US" dirty="0" smtClean="0"/>
              <a:t>Safety</a:t>
            </a:r>
            <a:endParaRPr lang="en-US" dirty="0"/>
          </a:p>
        </p:txBody>
      </p:sp>
      <p:sp>
        <p:nvSpPr>
          <p:cNvPr id="12" name="TextBox 11"/>
          <p:cNvSpPr txBox="1"/>
          <p:nvPr/>
        </p:nvSpPr>
        <p:spPr>
          <a:xfrm>
            <a:off x="5486400" y="3731822"/>
            <a:ext cx="800100" cy="369332"/>
          </a:xfrm>
          <a:prstGeom prst="rect">
            <a:avLst/>
          </a:prstGeom>
          <a:noFill/>
        </p:spPr>
        <p:txBody>
          <a:bodyPr wrap="square" rtlCol="0">
            <a:spAutoFit/>
          </a:bodyPr>
          <a:lstStyle/>
          <a:p>
            <a:pPr algn="ctr"/>
            <a:r>
              <a:rPr lang="en-US" dirty="0" smtClean="0"/>
              <a:t>HR</a:t>
            </a:r>
            <a:endParaRPr lang="en-US" dirty="0"/>
          </a:p>
        </p:txBody>
      </p:sp>
    </p:spTree>
    <p:extLst>
      <p:ext uri="{BB962C8B-B14F-4D97-AF65-F5344CB8AC3E}">
        <p14:creationId xmlns:p14="http://schemas.microsoft.com/office/powerpoint/2010/main" val="192518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2003</Words>
  <Application>Microsoft Office PowerPoint</Application>
  <PresentationFormat>On-screen Show (4:3)</PresentationFormat>
  <Paragraphs>172</Paragraphs>
  <Slides>42</Slides>
  <Notes>30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ECOMP For Supervisors</vt:lpstr>
      <vt:lpstr>ECOMP</vt:lpstr>
      <vt:lpstr>ECOMP</vt:lpstr>
      <vt:lpstr>ECOMP</vt:lpstr>
      <vt:lpstr>ECOMP</vt:lpstr>
      <vt:lpstr>ECOMP</vt:lpstr>
      <vt:lpstr>ECOMP</vt:lpstr>
      <vt:lpstr>Employee Registration</vt:lpstr>
      <vt:lpstr>ECOMP’s Workflow</vt:lpstr>
      <vt:lpstr>Filing an OSHA 301: Email to Supervisor </vt:lpstr>
      <vt:lpstr>Filing an OSHA 301: Email to Supervisor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 CA-1 or CA-2: Email to Supervisor </vt:lpstr>
      <vt:lpstr>Filing a CA-1 or CA-2: Email to Supervisor </vt:lpstr>
      <vt:lpstr>Filing a CA-1 or CA-2: Supervisor Portion </vt:lpstr>
      <vt:lpstr>Filing a CA-1 or CA-2: Supervisor Portion </vt:lpstr>
      <vt:lpstr>Filing an OSHA 301 : Supervisor Portion </vt:lpstr>
      <vt:lpstr>Filing an OSHA 301 :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Additional Training</vt:lpstr>
      <vt:lpstr>Additional Training</vt:lpstr>
      <vt:lpstr>Additional Training</vt:lpstr>
      <vt:lpstr>Additional Training</vt:lpstr>
    </vt:vector>
  </TitlesOfParts>
  <Company>DCPAS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ECOMP’s Workflow</dc:title>
  <dc:creator>Inserra, Christopher J., CIV DCPAS</dc:creator>
  <cp:lastModifiedBy>1114400900C</cp:lastModifiedBy>
  <cp:revision>50</cp:revision>
  <dcterms:created xsi:type="dcterms:W3CDTF">2014-12-02T14:37:13Z</dcterms:created>
  <dcterms:modified xsi:type="dcterms:W3CDTF">2015-03-19T18:14:04Z</dcterms:modified>
</cp:coreProperties>
</file>